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y="5143500" cx="9144000"/>
  <p:notesSz cx="6858000" cy="9144000"/>
  <p:embeddedFontLst>
    <p:embeddedFont>
      <p:font typeface="Nunito"/>
      <p:regular r:id="rId22"/>
      <p:bold r:id="rId23"/>
      <p:italic r:id="rId24"/>
      <p:boldItalic r:id="rId25"/>
    </p:embeddedFont>
    <p:embeddedFont>
      <p:font typeface="Maven Pro"/>
      <p:regular r:id="rId26"/>
      <p:bold r:id="rId2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font" Target="fonts/Nunito-regular.fntdata"/><Relationship Id="rId21" Type="http://schemas.openxmlformats.org/officeDocument/2006/relationships/slide" Target="slides/slide16.xml"/><Relationship Id="rId24" Type="http://schemas.openxmlformats.org/officeDocument/2006/relationships/font" Target="fonts/Nunito-italic.fntdata"/><Relationship Id="rId23" Type="http://schemas.openxmlformats.org/officeDocument/2006/relationships/font" Target="fonts/Nunito-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MavenPro-regular.fntdata"/><Relationship Id="rId25" Type="http://schemas.openxmlformats.org/officeDocument/2006/relationships/font" Target="fonts/Nunito-boldItalic.fntdata"/><Relationship Id="rId27" Type="http://schemas.openxmlformats.org/officeDocument/2006/relationships/font" Target="fonts/MavenPro-bold.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db19c46400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db19c46400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db19c46400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db19c46400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db19c46400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db19c46400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db19c46400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db19c46400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db19c46400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db19c46400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db19c46400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3" name="Google Shape;403;gdb19c46400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d7d648306f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d7d648306f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d87860b636_0_5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d87860b636_0_5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d87860b636_0_9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d87860b636_0_9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d87860b636_0_15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d87860b636_0_15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d87860b636_0_15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d87860b636_0_15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d87860b636_0_16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d87860b636_0_16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d87860b636_0_16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d87860b636_0_16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db19c4640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db19c4640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db19c46400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db19c46400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3"/>
        </a:solidFill>
      </p:bgPr>
    </p:bg>
    <p:spTree>
      <p:nvGrpSpPr>
        <p:cNvPr id="9" name="Shape 9"/>
        <p:cNvGrpSpPr/>
        <p:nvPr/>
      </p:nvGrpSpPr>
      <p:grpSpPr>
        <a:xfrm>
          <a:off x="0" y="0"/>
          <a:ext cx="0" cy="0"/>
          <a:chOff x="0" y="0"/>
          <a:chExt cx="0" cy="0"/>
        </a:xfrm>
      </p:grpSpPr>
      <p:grpSp>
        <p:nvGrpSpPr>
          <p:cNvPr id="10" name="Google Shape;10;p2"/>
          <p:cNvGrpSpPr/>
          <p:nvPr/>
        </p:nvGrpSpPr>
        <p:grpSpPr>
          <a:xfrm>
            <a:off x="7343003" y="3409675"/>
            <a:ext cx="1691422" cy="1732548"/>
            <a:chOff x="7343003" y="3409675"/>
            <a:chExt cx="1691422" cy="1732548"/>
          </a:xfrm>
        </p:grpSpPr>
        <p:grpSp>
          <p:nvGrpSpPr>
            <p:cNvPr id="11" name="Google Shape;11;p2"/>
            <p:cNvGrpSpPr/>
            <p:nvPr/>
          </p:nvGrpSpPr>
          <p:grpSpPr>
            <a:xfrm>
              <a:off x="7343003" y="4453711"/>
              <a:ext cx="316800" cy="688513"/>
              <a:chOff x="7343003" y="4453711"/>
              <a:chExt cx="316800" cy="688513"/>
            </a:xfrm>
          </p:grpSpPr>
          <p:sp>
            <p:nvSpPr>
              <p:cNvPr id="12" name="Google Shape;12;p2"/>
              <p:cNvSpPr/>
              <p:nvPr/>
            </p:nvSpPr>
            <p:spPr>
              <a:xfrm>
                <a:off x="7343003"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7343003"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 name="Google Shape;14;p2"/>
            <p:cNvGrpSpPr/>
            <p:nvPr/>
          </p:nvGrpSpPr>
          <p:grpSpPr>
            <a:xfrm>
              <a:off x="7801210" y="4105700"/>
              <a:ext cx="316800" cy="1036523"/>
              <a:chOff x="7801210" y="4105700"/>
              <a:chExt cx="316800" cy="1036523"/>
            </a:xfrm>
          </p:grpSpPr>
          <p:sp>
            <p:nvSpPr>
              <p:cNvPr id="15" name="Google Shape;15;p2"/>
              <p:cNvSpPr/>
              <p:nvPr/>
            </p:nvSpPr>
            <p:spPr>
              <a:xfrm>
                <a:off x="7801210"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7801210"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7801210"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8259418" y="3757688"/>
              <a:ext cx="316800" cy="1384535"/>
              <a:chOff x="8259418" y="3757688"/>
              <a:chExt cx="316800" cy="1384535"/>
            </a:xfrm>
          </p:grpSpPr>
          <p:sp>
            <p:nvSpPr>
              <p:cNvPr id="19" name="Google Shape;19;p2"/>
              <p:cNvSpPr/>
              <p:nvPr/>
            </p:nvSpPr>
            <p:spPr>
              <a:xfrm>
                <a:off x="8259418"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8259418"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8259418"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8259418"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 name="Google Shape;23;p2"/>
            <p:cNvGrpSpPr/>
            <p:nvPr/>
          </p:nvGrpSpPr>
          <p:grpSpPr>
            <a:xfrm>
              <a:off x="8717625" y="3409675"/>
              <a:ext cx="316800" cy="1732548"/>
              <a:chOff x="8717625" y="3409675"/>
              <a:chExt cx="316800" cy="1732548"/>
            </a:xfrm>
          </p:grpSpPr>
          <p:sp>
            <p:nvSpPr>
              <p:cNvPr id="24" name="Google Shape;24;p2"/>
              <p:cNvSpPr/>
              <p:nvPr/>
            </p:nvSpPr>
            <p:spPr>
              <a:xfrm>
                <a:off x="8717625"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8717625"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8717625"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8717625" y="3409675"/>
                <a:ext cx="316800" cy="1732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8717625"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9" name="Google Shape;29;p2"/>
          <p:cNvGrpSpPr/>
          <p:nvPr/>
        </p:nvGrpSpPr>
        <p:grpSpPr>
          <a:xfrm>
            <a:off x="5043503" y="0"/>
            <a:ext cx="3814072" cy="3839102"/>
            <a:chOff x="5043503" y="0"/>
            <a:chExt cx="3814072" cy="3839102"/>
          </a:xfrm>
        </p:grpSpPr>
        <p:sp>
          <p:nvSpPr>
            <p:cNvPr id="30" name="Google Shape;30;p2"/>
            <p:cNvSpPr/>
            <p:nvPr/>
          </p:nvSpPr>
          <p:spPr>
            <a:xfrm>
              <a:off x="8460975" y="1817775"/>
              <a:ext cx="396600" cy="3966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rot="-9830444">
              <a:off x="6469759" y="3480728"/>
              <a:ext cx="320148" cy="32014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 name="Google Shape;32;p2"/>
            <p:cNvGrpSpPr/>
            <p:nvPr/>
          </p:nvGrpSpPr>
          <p:grpSpPr>
            <a:xfrm>
              <a:off x="7647812" y="2704283"/>
              <a:ext cx="635219" cy="635219"/>
              <a:chOff x="6725724" y="2701260"/>
              <a:chExt cx="1208101" cy="1208100"/>
            </a:xfrm>
          </p:grpSpPr>
          <p:sp>
            <p:nvSpPr>
              <p:cNvPr id="33" name="Google Shape;33;p2"/>
              <p:cNvSpPr/>
              <p:nvPr/>
            </p:nvSpPr>
            <p:spPr>
              <a:xfrm rot="5400000">
                <a:off x="6725725" y="2701260"/>
                <a:ext cx="1208100" cy="12081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rot="5400000">
                <a:off x="6725724" y="2701260"/>
                <a:ext cx="1208100" cy="1208100"/>
              </a:xfrm>
              <a:prstGeom prst="pie">
                <a:avLst>
                  <a:gd fmla="val 8244818" name="adj1"/>
                  <a:gd fmla="val 16246175"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rot="5400000">
                <a:off x="6954988" y="2930398"/>
                <a:ext cx="749700" cy="7497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2"/>
            <p:cNvSpPr/>
            <p:nvPr/>
          </p:nvSpPr>
          <p:spPr>
            <a:xfrm>
              <a:off x="8460975" y="1817775"/>
              <a:ext cx="396600" cy="396600"/>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 name="Google Shape;37;p2"/>
            <p:cNvGrpSpPr/>
            <p:nvPr/>
          </p:nvGrpSpPr>
          <p:grpSpPr>
            <a:xfrm>
              <a:off x="7952720" y="179238"/>
              <a:ext cx="873165" cy="873003"/>
              <a:chOff x="7754428" y="208725"/>
              <a:chExt cx="541800" cy="541800"/>
            </a:xfrm>
          </p:grpSpPr>
          <p:sp>
            <p:nvSpPr>
              <p:cNvPr id="38" name="Google Shape;38;p2"/>
              <p:cNvSpPr/>
              <p:nvPr/>
            </p:nvSpPr>
            <p:spPr>
              <a:xfrm rot="-8647347">
                <a:off x="7831319" y="285616"/>
                <a:ext cx="388018" cy="38801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rot="-8647347">
                <a:off x="7831319" y="285616"/>
                <a:ext cx="388018" cy="388018"/>
              </a:xfrm>
              <a:prstGeom prst="pie">
                <a:avLst>
                  <a:gd fmla="val 19376841" name="adj1"/>
                  <a:gd fmla="val 12313574"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 name="Google Shape;40;p2"/>
            <p:cNvSpPr/>
            <p:nvPr/>
          </p:nvSpPr>
          <p:spPr>
            <a:xfrm>
              <a:off x="5399840" y="356365"/>
              <a:ext cx="2577000" cy="25770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rot="2043858">
              <a:off x="5503813" y="460310"/>
              <a:ext cx="2369480" cy="236948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5399795" y="360281"/>
              <a:ext cx="2577000" cy="2577000"/>
            </a:xfrm>
            <a:prstGeom prst="pie">
              <a:avLst>
                <a:gd fmla="val 8801158"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rot="2044777">
              <a:off x="5911449" y="867729"/>
              <a:ext cx="1554223" cy="1554223"/>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5399795" y="356358"/>
              <a:ext cx="2577000" cy="2577000"/>
            </a:xfrm>
            <a:prstGeom prst="pie">
              <a:avLst>
                <a:gd fmla="val 1255410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rot="-9830444">
              <a:off x="6469759" y="3480727"/>
              <a:ext cx="320148" cy="320148"/>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 name="Google Shape;46;p2"/>
          <p:cNvSpPr txBox="1"/>
          <p:nvPr>
            <p:ph type="ctrTitle"/>
          </p:nvPr>
        </p:nvSpPr>
        <p:spPr>
          <a:xfrm>
            <a:off x="824000" y="1613813"/>
            <a:ext cx="4255500" cy="18729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47" name="Google Shape;47;p2"/>
          <p:cNvSpPr txBox="1"/>
          <p:nvPr>
            <p:ph idx="1" type="subTitle"/>
          </p:nvPr>
        </p:nvSpPr>
        <p:spPr>
          <a:xfrm>
            <a:off x="824000" y="3596300"/>
            <a:ext cx="4255500" cy="6954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48" name="Google Shape;48;p2"/>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41" name="Shape 141"/>
        <p:cNvGrpSpPr/>
        <p:nvPr/>
      </p:nvGrpSpPr>
      <p:grpSpPr>
        <a:xfrm>
          <a:off x="0" y="0"/>
          <a:ext cx="0" cy="0"/>
          <a:chOff x="0" y="0"/>
          <a:chExt cx="0" cy="0"/>
        </a:xfrm>
      </p:grpSpPr>
      <p:grpSp>
        <p:nvGrpSpPr>
          <p:cNvPr id="142" name="Google Shape;142;p11"/>
          <p:cNvGrpSpPr/>
          <p:nvPr/>
        </p:nvGrpSpPr>
        <p:grpSpPr>
          <a:xfrm>
            <a:off x="52" y="4099200"/>
            <a:ext cx="9144036" cy="1044300"/>
            <a:chOff x="52" y="4099200"/>
            <a:chExt cx="9144036" cy="1044300"/>
          </a:xfrm>
        </p:grpSpPr>
        <p:grpSp>
          <p:nvGrpSpPr>
            <p:cNvPr id="143" name="Google Shape;143;p11"/>
            <p:cNvGrpSpPr/>
            <p:nvPr/>
          </p:nvGrpSpPr>
          <p:grpSpPr>
            <a:xfrm>
              <a:off x="52" y="4309200"/>
              <a:ext cx="231622" cy="834300"/>
              <a:chOff x="2688737" y="4301380"/>
              <a:chExt cx="231900" cy="834300"/>
            </a:xfrm>
          </p:grpSpPr>
          <p:sp>
            <p:nvSpPr>
              <p:cNvPr id="144" name="Google Shape;144;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 name="Google Shape;148;p11"/>
            <p:cNvGrpSpPr/>
            <p:nvPr/>
          </p:nvGrpSpPr>
          <p:grpSpPr>
            <a:xfrm>
              <a:off x="371406" y="4099200"/>
              <a:ext cx="231622" cy="1044300"/>
              <a:chOff x="2688737" y="4091380"/>
              <a:chExt cx="231900" cy="1044300"/>
            </a:xfrm>
          </p:grpSpPr>
          <p:sp>
            <p:nvSpPr>
              <p:cNvPr id="149" name="Google Shape;149;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flipH="1">
                <a:off x="2688737" y="4091380"/>
                <a:ext cx="2319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 name="Google Shape;154;p11"/>
            <p:cNvGrpSpPr/>
            <p:nvPr/>
          </p:nvGrpSpPr>
          <p:grpSpPr>
            <a:xfrm>
              <a:off x="742761" y="4309200"/>
              <a:ext cx="231622" cy="834300"/>
              <a:chOff x="2688737" y="4301380"/>
              <a:chExt cx="231900" cy="834300"/>
            </a:xfrm>
          </p:grpSpPr>
          <p:sp>
            <p:nvSpPr>
              <p:cNvPr id="155" name="Google Shape;155;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 name="Google Shape;159;p11"/>
            <p:cNvGrpSpPr/>
            <p:nvPr/>
          </p:nvGrpSpPr>
          <p:grpSpPr>
            <a:xfrm>
              <a:off x="1114115" y="4518900"/>
              <a:ext cx="231622" cy="624600"/>
              <a:chOff x="2688737" y="4511080"/>
              <a:chExt cx="231900" cy="624600"/>
            </a:xfrm>
          </p:grpSpPr>
          <p:sp>
            <p:nvSpPr>
              <p:cNvPr id="160" name="Google Shape;160;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 name="Google Shape;163;p11"/>
            <p:cNvGrpSpPr/>
            <p:nvPr/>
          </p:nvGrpSpPr>
          <p:grpSpPr>
            <a:xfrm>
              <a:off x="1856753" y="4099200"/>
              <a:ext cx="231600" cy="1044300"/>
              <a:chOff x="1856753" y="4099200"/>
              <a:chExt cx="231600" cy="1044300"/>
            </a:xfrm>
          </p:grpSpPr>
          <p:sp>
            <p:nvSpPr>
              <p:cNvPr id="164" name="Google Shape;164;p11"/>
              <p:cNvSpPr/>
              <p:nvPr/>
            </p:nvSpPr>
            <p:spPr>
              <a:xfrm flipH="1">
                <a:off x="185675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1"/>
              <p:cNvSpPr/>
              <p:nvPr/>
            </p:nvSpPr>
            <p:spPr>
              <a:xfrm flipH="1">
                <a:off x="185675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1"/>
              <p:cNvSpPr/>
              <p:nvPr/>
            </p:nvSpPr>
            <p:spPr>
              <a:xfrm flipH="1">
                <a:off x="185675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1"/>
              <p:cNvSpPr/>
              <p:nvPr/>
            </p:nvSpPr>
            <p:spPr>
              <a:xfrm flipH="1">
                <a:off x="1856753"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1"/>
              <p:cNvSpPr/>
              <p:nvPr/>
            </p:nvSpPr>
            <p:spPr>
              <a:xfrm flipH="1">
                <a:off x="185675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 name="Google Shape;169;p11"/>
            <p:cNvGrpSpPr/>
            <p:nvPr/>
          </p:nvGrpSpPr>
          <p:grpSpPr>
            <a:xfrm>
              <a:off x="2228107" y="4309200"/>
              <a:ext cx="231600" cy="834300"/>
              <a:chOff x="2228107" y="4309200"/>
              <a:chExt cx="231600" cy="834300"/>
            </a:xfrm>
          </p:grpSpPr>
          <p:sp>
            <p:nvSpPr>
              <p:cNvPr id="170" name="Google Shape;170;p11"/>
              <p:cNvSpPr/>
              <p:nvPr/>
            </p:nvSpPr>
            <p:spPr>
              <a:xfrm flipH="1">
                <a:off x="222810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1"/>
              <p:cNvSpPr/>
              <p:nvPr/>
            </p:nvSpPr>
            <p:spPr>
              <a:xfrm flipH="1">
                <a:off x="2228107"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1"/>
              <p:cNvSpPr/>
              <p:nvPr/>
            </p:nvSpPr>
            <p:spPr>
              <a:xfrm flipH="1">
                <a:off x="222810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1"/>
              <p:cNvSpPr/>
              <p:nvPr/>
            </p:nvSpPr>
            <p:spPr>
              <a:xfrm flipH="1">
                <a:off x="222810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 name="Google Shape;174;p11"/>
            <p:cNvGrpSpPr/>
            <p:nvPr/>
          </p:nvGrpSpPr>
          <p:grpSpPr>
            <a:xfrm>
              <a:off x="2599462" y="4518900"/>
              <a:ext cx="231600" cy="624600"/>
              <a:chOff x="2599462" y="4518900"/>
              <a:chExt cx="231600" cy="624600"/>
            </a:xfrm>
          </p:grpSpPr>
          <p:sp>
            <p:nvSpPr>
              <p:cNvPr id="175" name="Google Shape;175;p11"/>
              <p:cNvSpPr/>
              <p:nvPr/>
            </p:nvSpPr>
            <p:spPr>
              <a:xfrm flipH="1">
                <a:off x="259946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1"/>
              <p:cNvSpPr/>
              <p:nvPr/>
            </p:nvSpPr>
            <p:spPr>
              <a:xfrm flipH="1">
                <a:off x="259946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1"/>
              <p:cNvSpPr/>
              <p:nvPr/>
            </p:nvSpPr>
            <p:spPr>
              <a:xfrm flipH="1">
                <a:off x="259946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 name="Google Shape;178;p11"/>
            <p:cNvGrpSpPr/>
            <p:nvPr/>
          </p:nvGrpSpPr>
          <p:grpSpPr>
            <a:xfrm>
              <a:off x="3342171" y="4099200"/>
              <a:ext cx="231600" cy="1044300"/>
              <a:chOff x="3342171" y="4099200"/>
              <a:chExt cx="231600" cy="1044300"/>
            </a:xfrm>
          </p:grpSpPr>
          <p:sp>
            <p:nvSpPr>
              <p:cNvPr id="179" name="Google Shape;179;p11"/>
              <p:cNvSpPr/>
              <p:nvPr/>
            </p:nvSpPr>
            <p:spPr>
              <a:xfrm flipH="1">
                <a:off x="334217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1"/>
              <p:cNvSpPr/>
              <p:nvPr/>
            </p:nvSpPr>
            <p:spPr>
              <a:xfrm flipH="1">
                <a:off x="334217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1"/>
              <p:cNvSpPr/>
              <p:nvPr/>
            </p:nvSpPr>
            <p:spPr>
              <a:xfrm flipH="1">
                <a:off x="334217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1"/>
              <p:cNvSpPr/>
              <p:nvPr/>
            </p:nvSpPr>
            <p:spPr>
              <a:xfrm flipH="1">
                <a:off x="3342171"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1"/>
              <p:cNvSpPr/>
              <p:nvPr/>
            </p:nvSpPr>
            <p:spPr>
              <a:xfrm flipH="1">
                <a:off x="334217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 name="Google Shape;184;p11"/>
            <p:cNvGrpSpPr/>
            <p:nvPr/>
          </p:nvGrpSpPr>
          <p:grpSpPr>
            <a:xfrm>
              <a:off x="3713525" y="4309200"/>
              <a:ext cx="231600" cy="834300"/>
              <a:chOff x="3713525" y="4309200"/>
              <a:chExt cx="231600" cy="834300"/>
            </a:xfrm>
          </p:grpSpPr>
          <p:sp>
            <p:nvSpPr>
              <p:cNvPr id="185" name="Google Shape;185;p11"/>
              <p:cNvSpPr/>
              <p:nvPr/>
            </p:nvSpPr>
            <p:spPr>
              <a:xfrm flipH="1">
                <a:off x="371352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1"/>
              <p:cNvSpPr/>
              <p:nvPr/>
            </p:nvSpPr>
            <p:spPr>
              <a:xfrm flipH="1">
                <a:off x="3713525"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1"/>
              <p:cNvSpPr/>
              <p:nvPr/>
            </p:nvSpPr>
            <p:spPr>
              <a:xfrm flipH="1">
                <a:off x="371352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1"/>
              <p:cNvSpPr/>
              <p:nvPr/>
            </p:nvSpPr>
            <p:spPr>
              <a:xfrm flipH="1">
                <a:off x="371352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 name="Google Shape;189;p11"/>
            <p:cNvGrpSpPr/>
            <p:nvPr/>
          </p:nvGrpSpPr>
          <p:grpSpPr>
            <a:xfrm>
              <a:off x="1485398" y="4309200"/>
              <a:ext cx="231600" cy="834300"/>
              <a:chOff x="1485398" y="4309200"/>
              <a:chExt cx="231600" cy="834300"/>
            </a:xfrm>
          </p:grpSpPr>
          <p:sp>
            <p:nvSpPr>
              <p:cNvPr id="190" name="Google Shape;190;p11"/>
              <p:cNvSpPr/>
              <p:nvPr/>
            </p:nvSpPr>
            <p:spPr>
              <a:xfrm flipH="1">
                <a:off x="148539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1"/>
              <p:cNvSpPr/>
              <p:nvPr/>
            </p:nvSpPr>
            <p:spPr>
              <a:xfrm flipH="1">
                <a:off x="148539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1"/>
              <p:cNvSpPr/>
              <p:nvPr/>
            </p:nvSpPr>
            <p:spPr>
              <a:xfrm flipH="1">
                <a:off x="148539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1"/>
              <p:cNvSpPr/>
              <p:nvPr/>
            </p:nvSpPr>
            <p:spPr>
              <a:xfrm flipH="1">
                <a:off x="148539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 name="Google Shape;194;p11"/>
            <p:cNvGrpSpPr/>
            <p:nvPr/>
          </p:nvGrpSpPr>
          <p:grpSpPr>
            <a:xfrm>
              <a:off x="4084879" y="4518900"/>
              <a:ext cx="231600" cy="624600"/>
              <a:chOff x="4084879" y="4518900"/>
              <a:chExt cx="231600" cy="624600"/>
            </a:xfrm>
          </p:grpSpPr>
          <p:sp>
            <p:nvSpPr>
              <p:cNvPr id="195" name="Google Shape;195;p11"/>
              <p:cNvSpPr/>
              <p:nvPr/>
            </p:nvSpPr>
            <p:spPr>
              <a:xfrm flipH="1">
                <a:off x="40848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1"/>
              <p:cNvSpPr/>
              <p:nvPr/>
            </p:nvSpPr>
            <p:spPr>
              <a:xfrm flipH="1">
                <a:off x="40848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1"/>
              <p:cNvSpPr/>
              <p:nvPr/>
            </p:nvSpPr>
            <p:spPr>
              <a:xfrm flipH="1">
                <a:off x="40848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 name="Google Shape;198;p11"/>
            <p:cNvGrpSpPr/>
            <p:nvPr/>
          </p:nvGrpSpPr>
          <p:grpSpPr>
            <a:xfrm>
              <a:off x="2970816" y="4309200"/>
              <a:ext cx="231600" cy="834300"/>
              <a:chOff x="2970816" y="4309200"/>
              <a:chExt cx="231600" cy="834300"/>
            </a:xfrm>
          </p:grpSpPr>
          <p:sp>
            <p:nvSpPr>
              <p:cNvPr id="199" name="Google Shape;199;p11"/>
              <p:cNvSpPr/>
              <p:nvPr/>
            </p:nvSpPr>
            <p:spPr>
              <a:xfrm flipH="1">
                <a:off x="297081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1"/>
              <p:cNvSpPr/>
              <p:nvPr/>
            </p:nvSpPr>
            <p:spPr>
              <a:xfrm flipH="1">
                <a:off x="297081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1"/>
              <p:cNvSpPr/>
              <p:nvPr/>
            </p:nvSpPr>
            <p:spPr>
              <a:xfrm flipH="1">
                <a:off x="297081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1"/>
              <p:cNvSpPr/>
              <p:nvPr/>
            </p:nvSpPr>
            <p:spPr>
              <a:xfrm flipH="1">
                <a:off x="297081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 name="Google Shape;203;p11"/>
            <p:cNvGrpSpPr/>
            <p:nvPr/>
          </p:nvGrpSpPr>
          <p:grpSpPr>
            <a:xfrm>
              <a:off x="4456234" y="4309200"/>
              <a:ext cx="231600" cy="834300"/>
              <a:chOff x="4456234" y="4309200"/>
              <a:chExt cx="231600" cy="834300"/>
            </a:xfrm>
          </p:grpSpPr>
          <p:sp>
            <p:nvSpPr>
              <p:cNvPr id="204" name="Google Shape;204;p11"/>
              <p:cNvSpPr/>
              <p:nvPr/>
            </p:nvSpPr>
            <p:spPr>
              <a:xfrm flipH="1">
                <a:off x="445623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1"/>
              <p:cNvSpPr/>
              <p:nvPr/>
            </p:nvSpPr>
            <p:spPr>
              <a:xfrm flipH="1">
                <a:off x="445623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1"/>
              <p:cNvSpPr/>
              <p:nvPr/>
            </p:nvSpPr>
            <p:spPr>
              <a:xfrm flipH="1">
                <a:off x="445623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1"/>
              <p:cNvSpPr/>
              <p:nvPr/>
            </p:nvSpPr>
            <p:spPr>
              <a:xfrm flipH="1">
                <a:off x="445623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 name="Google Shape;208;p11"/>
            <p:cNvGrpSpPr/>
            <p:nvPr/>
          </p:nvGrpSpPr>
          <p:grpSpPr>
            <a:xfrm>
              <a:off x="4827588" y="4099200"/>
              <a:ext cx="231600" cy="1044300"/>
              <a:chOff x="4827588" y="4099200"/>
              <a:chExt cx="231600" cy="1044300"/>
            </a:xfrm>
          </p:grpSpPr>
          <p:sp>
            <p:nvSpPr>
              <p:cNvPr id="209" name="Google Shape;209;p11"/>
              <p:cNvSpPr/>
              <p:nvPr/>
            </p:nvSpPr>
            <p:spPr>
              <a:xfrm flipH="1">
                <a:off x="48275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1"/>
              <p:cNvSpPr/>
              <p:nvPr/>
            </p:nvSpPr>
            <p:spPr>
              <a:xfrm flipH="1">
                <a:off x="48275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1"/>
              <p:cNvSpPr/>
              <p:nvPr/>
            </p:nvSpPr>
            <p:spPr>
              <a:xfrm flipH="1">
                <a:off x="48275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1"/>
              <p:cNvSpPr/>
              <p:nvPr/>
            </p:nvSpPr>
            <p:spPr>
              <a:xfrm flipH="1">
                <a:off x="4827588"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1"/>
              <p:cNvSpPr/>
              <p:nvPr/>
            </p:nvSpPr>
            <p:spPr>
              <a:xfrm flipH="1">
                <a:off x="48275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4" name="Google Shape;214;p11"/>
            <p:cNvGrpSpPr/>
            <p:nvPr/>
          </p:nvGrpSpPr>
          <p:grpSpPr>
            <a:xfrm>
              <a:off x="5198943" y="4309200"/>
              <a:ext cx="231600" cy="834300"/>
              <a:chOff x="5198943" y="4309200"/>
              <a:chExt cx="231600" cy="834300"/>
            </a:xfrm>
          </p:grpSpPr>
          <p:sp>
            <p:nvSpPr>
              <p:cNvPr id="215" name="Google Shape;215;p11"/>
              <p:cNvSpPr/>
              <p:nvPr/>
            </p:nvSpPr>
            <p:spPr>
              <a:xfrm flipH="1">
                <a:off x="519894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1"/>
              <p:cNvSpPr/>
              <p:nvPr/>
            </p:nvSpPr>
            <p:spPr>
              <a:xfrm flipH="1">
                <a:off x="519894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1"/>
              <p:cNvSpPr/>
              <p:nvPr/>
            </p:nvSpPr>
            <p:spPr>
              <a:xfrm flipH="1">
                <a:off x="519894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1"/>
              <p:cNvSpPr/>
              <p:nvPr/>
            </p:nvSpPr>
            <p:spPr>
              <a:xfrm flipH="1">
                <a:off x="519894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 name="Google Shape;219;p11"/>
            <p:cNvGrpSpPr/>
            <p:nvPr/>
          </p:nvGrpSpPr>
          <p:grpSpPr>
            <a:xfrm>
              <a:off x="5570297" y="4518900"/>
              <a:ext cx="231600" cy="624600"/>
              <a:chOff x="5570297" y="4518900"/>
              <a:chExt cx="231600" cy="624600"/>
            </a:xfrm>
          </p:grpSpPr>
          <p:sp>
            <p:nvSpPr>
              <p:cNvPr id="220" name="Google Shape;220;p11"/>
              <p:cNvSpPr/>
              <p:nvPr/>
            </p:nvSpPr>
            <p:spPr>
              <a:xfrm flipH="1">
                <a:off x="557029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1"/>
              <p:cNvSpPr/>
              <p:nvPr/>
            </p:nvSpPr>
            <p:spPr>
              <a:xfrm flipH="1">
                <a:off x="557029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1"/>
              <p:cNvSpPr/>
              <p:nvPr/>
            </p:nvSpPr>
            <p:spPr>
              <a:xfrm flipH="1">
                <a:off x="557029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 name="Google Shape;223;p11"/>
            <p:cNvGrpSpPr/>
            <p:nvPr/>
          </p:nvGrpSpPr>
          <p:grpSpPr>
            <a:xfrm>
              <a:off x="5941652" y="4309200"/>
              <a:ext cx="231600" cy="834300"/>
              <a:chOff x="5941652" y="4309200"/>
              <a:chExt cx="231600" cy="834300"/>
            </a:xfrm>
          </p:grpSpPr>
          <p:sp>
            <p:nvSpPr>
              <p:cNvPr id="224" name="Google Shape;224;p11"/>
              <p:cNvSpPr/>
              <p:nvPr/>
            </p:nvSpPr>
            <p:spPr>
              <a:xfrm flipH="1">
                <a:off x="594165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1"/>
              <p:cNvSpPr/>
              <p:nvPr/>
            </p:nvSpPr>
            <p:spPr>
              <a:xfrm flipH="1">
                <a:off x="5941652"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1"/>
              <p:cNvSpPr/>
              <p:nvPr/>
            </p:nvSpPr>
            <p:spPr>
              <a:xfrm flipH="1">
                <a:off x="594165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1"/>
              <p:cNvSpPr/>
              <p:nvPr/>
            </p:nvSpPr>
            <p:spPr>
              <a:xfrm flipH="1">
                <a:off x="594165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 name="Google Shape;228;p11"/>
            <p:cNvGrpSpPr/>
            <p:nvPr/>
          </p:nvGrpSpPr>
          <p:grpSpPr>
            <a:xfrm>
              <a:off x="6313006" y="4099200"/>
              <a:ext cx="231600" cy="1044300"/>
              <a:chOff x="6313006" y="4099200"/>
              <a:chExt cx="231600" cy="1044300"/>
            </a:xfrm>
          </p:grpSpPr>
          <p:sp>
            <p:nvSpPr>
              <p:cNvPr id="229" name="Google Shape;229;p11"/>
              <p:cNvSpPr/>
              <p:nvPr/>
            </p:nvSpPr>
            <p:spPr>
              <a:xfrm flipH="1">
                <a:off x="631300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1"/>
              <p:cNvSpPr/>
              <p:nvPr/>
            </p:nvSpPr>
            <p:spPr>
              <a:xfrm flipH="1">
                <a:off x="631300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1"/>
              <p:cNvSpPr/>
              <p:nvPr/>
            </p:nvSpPr>
            <p:spPr>
              <a:xfrm flipH="1">
                <a:off x="631300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1"/>
              <p:cNvSpPr/>
              <p:nvPr/>
            </p:nvSpPr>
            <p:spPr>
              <a:xfrm flipH="1">
                <a:off x="6313006"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1"/>
              <p:cNvSpPr/>
              <p:nvPr/>
            </p:nvSpPr>
            <p:spPr>
              <a:xfrm flipH="1">
                <a:off x="631300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4" name="Google Shape;234;p11"/>
            <p:cNvGrpSpPr/>
            <p:nvPr/>
          </p:nvGrpSpPr>
          <p:grpSpPr>
            <a:xfrm>
              <a:off x="6684361" y="4309200"/>
              <a:ext cx="231600" cy="834300"/>
              <a:chOff x="6684361" y="4309200"/>
              <a:chExt cx="231600" cy="834300"/>
            </a:xfrm>
          </p:grpSpPr>
          <p:sp>
            <p:nvSpPr>
              <p:cNvPr id="235" name="Google Shape;235;p11"/>
              <p:cNvSpPr/>
              <p:nvPr/>
            </p:nvSpPr>
            <p:spPr>
              <a:xfrm flipH="1">
                <a:off x="668436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1"/>
              <p:cNvSpPr/>
              <p:nvPr/>
            </p:nvSpPr>
            <p:spPr>
              <a:xfrm flipH="1">
                <a:off x="668436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1"/>
              <p:cNvSpPr/>
              <p:nvPr/>
            </p:nvSpPr>
            <p:spPr>
              <a:xfrm flipH="1">
                <a:off x="668436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1"/>
              <p:cNvSpPr/>
              <p:nvPr/>
            </p:nvSpPr>
            <p:spPr>
              <a:xfrm flipH="1">
                <a:off x="668436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9" name="Google Shape;239;p11"/>
            <p:cNvGrpSpPr/>
            <p:nvPr/>
          </p:nvGrpSpPr>
          <p:grpSpPr>
            <a:xfrm>
              <a:off x="7055715" y="4518900"/>
              <a:ext cx="231600" cy="624600"/>
              <a:chOff x="7055715" y="4518900"/>
              <a:chExt cx="231600" cy="624600"/>
            </a:xfrm>
          </p:grpSpPr>
          <p:sp>
            <p:nvSpPr>
              <p:cNvPr id="240" name="Google Shape;240;p11"/>
              <p:cNvSpPr/>
              <p:nvPr/>
            </p:nvSpPr>
            <p:spPr>
              <a:xfrm flipH="1">
                <a:off x="705571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1"/>
              <p:cNvSpPr/>
              <p:nvPr/>
            </p:nvSpPr>
            <p:spPr>
              <a:xfrm flipH="1">
                <a:off x="705571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1"/>
              <p:cNvSpPr/>
              <p:nvPr/>
            </p:nvSpPr>
            <p:spPr>
              <a:xfrm flipH="1">
                <a:off x="705571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 name="Google Shape;243;p11"/>
            <p:cNvGrpSpPr/>
            <p:nvPr/>
          </p:nvGrpSpPr>
          <p:grpSpPr>
            <a:xfrm>
              <a:off x="7798424" y="4099200"/>
              <a:ext cx="231600" cy="1044300"/>
              <a:chOff x="7798424" y="4099200"/>
              <a:chExt cx="231600" cy="1044300"/>
            </a:xfrm>
          </p:grpSpPr>
          <p:sp>
            <p:nvSpPr>
              <p:cNvPr id="244" name="Google Shape;244;p11"/>
              <p:cNvSpPr/>
              <p:nvPr/>
            </p:nvSpPr>
            <p:spPr>
              <a:xfrm flipH="1">
                <a:off x="779842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1"/>
              <p:cNvSpPr/>
              <p:nvPr/>
            </p:nvSpPr>
            <p:spPr>
              <a:xfrm flipH="1">
                <a:off x="779842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1"/>
              <p:cNvSpPr/>
              <p:nvPr/>
            </p:nvSpPr>
            <p:spPr>
              <a:xfrm flipH="1">
                <a:off x="779842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1"/>
              <p:cNvSpPr/>
              <p:nvPr/>
            </p:nvSpPr>
            <p:spPr>
              <a:xfrm flipH="1">
                <a:off x="7798424"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1"/>
              <p:cNvSpPr/>
              <p:nvPr/>
            </p:nvSpPr>
            <p:spPr>
              <a:xfrm flipH="1">
                <a:off x="779842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9" name="Google Shape;249;p11"/>
            <p:cNvGrpSpPr/>
            <p:nvPr/>
          </p:nvGrpSpPr>
          <p:grpSpPr>
            <a:xfrm>
              <a:off x="8169779" y="4309200"/>
              <a:ext cx="231600" cy="834300"/>
              <a:chOff x="8169779" y="4309200"/>
              <a:chExt cx="231600" cy="834300"/>
            </a:xfrm>
          </p:grpSpPr>
          <p:sp>
            <p:nvSpPr>
              <p:cNvPr id="250" name="Google Shape;250;p11"/>
              <p:cNvSpPr/>
              <p:nvPr/>
            </p:nvSpPr>
            <p:spPr>
              <a:xfrm flipH="1">
                <a:off x="81697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1"/>
              <p:cNvSpPr/>
              <p:nvPr/>
            </p:nvSpPr>
            <p:spPr>
              <a:xfrm flipH="1">
                <a:off x="8169779"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1"/>
              <p:cNvSpPr/>
              <p:nvPr/>
            </p:nvSpPr>
            <p:spPr>
              <a:xfrm flipH="1">
                <a:off x="81697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1"/>
              <p:cNvSpPr/>
              <p:nvPr/>
            </p:nvSpPr>
            <p:spPr>
              <a:xfrm flipH="1">
                <a:off x="81697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4" name="Google Shape;254;p11"/>
            <p:cNvGrpSpPr/>
            <p:nvPr/>
          </p:nvGrpSpPr>
          <p:grpSpPr>
            <a:xfrm>
              <a:off x="7427070" y="4309200"/>
              <a:ext cx="231600" cy="834300"/>
              <a:chOff x="7427070" y="4309200"/>
              <a:chExt cx="231600" cy="834300"/>
            </a:xfrm>
          </p:grpSpPr>
          <p:sp>
            <p:nvSpPr>
              <p:cNvPr id="255" name="Google Shape;255;p11"/>
              <p:cNvSpPr/>
              <p:nvPr/>
            </p:nvSpPr>
            <p:spPr>
              <a:xfrm flipH="1">
                <a:off x="7427070"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1"/>
              <p:cNvSpPr/>
              <p:nvPr/>
            </p:nvSpPr>
            <p:spPr>
              <a:xfrm flipH="1">
                <a:off x="7427070"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1"/>
              <p:cNvSpPr/>
              <p:nvPr/>
            </p:nvSpPr>
            <p:spPr>
              <a:xfrm flipH="1">
                <a:off x="7427070"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1"/>
              <p:cNvSpPr/>
              <p:nvPr/>
            </p:nvSpPr>
            <p:spPr>
              <a:xfrm flipH="1">
                <a:off x="7427070"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9" name="Google Shape;259;p11"/>
            <p:cNvGrpSpPr/>
            <p:nvPr/>
          </p:nvGrpSpPr>
          <p:grpSpPr>
            <a:xfrm>
              <a:off x="8541133" y="4518900"/>
              <a:ext cx="231600" cy="624600"/>
              <a:chOff x="8541133" y="4518900"/>
              <a:chExt cx="231600" cy="624600"/>
            </a:xfrm>
          </p:grpSpPr>
          <p:sp>
            <p:nvSpPr>
              <p:cNvPr id="260" name="Google Shape;260;p11"/>
              <p:cNvSpPr/>
              <p:nvPr/>
            </p:nvSpPr>
            <p:spPr>
              <a:xfrm flipH="1">
                <a:off x="854113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1"/>
              <p:cNvSpPr/>
              <p:nvPr/>
            </p:nvSpPr>
            <p:spPr>
              <a:xfrm flipH="1">
                <a:off x="854113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1"/>
              <p:cNvSpPr/>
              <p:nvPr/>
            </p:nvSpPr>
            <p:spPr>
              <a:xfrm flipH="1">
                <a:off x="854113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3" name="Google Shape;263;p11"/>
            <p:cNvGrpSpPr/>
            <p:nvPr/>
          </p:nvGrpSpPr>
          <p:grpSpPr>
            <a:xfrm>
              <a:off x="8912488" y="4309200"/>
              <a:ext cx="231600" cy="834300"/>
              <a:chOff x="8912488" y="4309200"/>
              <a:chExt cx="231600" cy="834300"/>
            </a:xfrm>
          </p:grpSpPr>
          <p:sp>
            <p:nvSpPr>
              <p:cNvPr id="264" name="Google Shape;264;p11"/>
              <p:cNvSpPr/>
              <p:nvPr/>
            </p:nvSpPr>
            <p:spPr>
              <a:xfrm flipH="1">
                <a:off x="89124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1"/>
              <p:cNvSpPr/>
              <p:nvPr/>
            </p:nvSpPr>
            <p:spPr>
              <a:xfrm flipH="1">
                <a:off x="89124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1"/>
              <p:cNvSpPr/>
              <p:nvPr/>
            </p:nvSpPr>
            <p:spPr>
              <a:xfrm flipH="1">
                <a:off x="89124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1"/>
              <p:cNvSpPr/>
              <p:nvPr/>
            </p:nvSpPr>
            <p:spPr>
              <a:xfrm flipH="1">
                <a:off x="89124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68" name="Google Shape;268;p11"/>
          <p:cNvSpPr txBox="1"/>
          <p:nvPr>
            <p:ph hasCustomPrompt="1" type="title"/>
          </p:nvPr>
        </p:nvSpPr>
        <p:spPr>
          <a:xfrm>
            <a:off x="1388625" y="772725"/>
            <a:ext cx="6366900" cy="18633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lt1"/>
              </a:buClr>
              <a:buSzPts val="8000"/>
              <a:buNone/>
              <a:defRPr sz="8000">
                <a:solidFill>
                  <a:schemeClr val="lt1"/>
                </a:solidFill>
              </a:defRPr>
            </a:lvl1pPr>
            <a:lvl2pPr lvl="1" algn="ctr">
              <a:spcBef>
                <a:spcPts val="0"/>
              </a:spcBef>
              <a:spcAft>
                <a:spcPts val="0"/>
              </a:spcAft>
              <a:buClr>
                <a:schemeClr val="lt1"/>
              </a:buClr>
              <a:buSzPts val="8000"/>
              <a:buNone/>
              <a:defRPr sz="8000">
                <a:solidFill>
                  <a:schemeClr val="lt1"/>
                </a:solidFill>
              </a:defRPr>
            </a:lvl2pPr>
            <a:lvl3pPr lvl="2" algn="ctr">
              <a:spcBef>
                <a:spcPts val="0"/>
              </a:spcBef>
              <a:spcAft>
                <a:spcPts val="0"/>
              </a:spcAft>
              <a:buClr>
                <a:schemeClr val="lt1"/>
              </a:buClr>
              <a:buSzPts val="8000"/>
              <a:buNone/>
              <a:defRPr sz="8000">
                <a:solidFill>
                  <a:schemeClr val="lt1"/>
                </a:solidFill>
              </a:defRPr>
            </a:lvl3pPr>
            <a:lvl4pPr lvl="3" algn="ctr">
              <a:spcBef>
                <a:spcPts val="0"/>
              </a:spcBef>
              <a:spcAft>
                <a:spcPts val="0"/>
              </a:spcAft>
              <a:buClr>
                <a:schemeClr val="lt1"/>
              </a:buClr>
              <a:buSzPts val="8000"/>
              <a:buNone/>
              <a:defRPr sz="8000">
                <a:solidFill>
                  <a:schemeClr val="lt1"/>
                </a:solidFill>
              </a:defRPr>
            </a:lvl4pPr>
            <a:lvl5pPr lvl="4" algn="ctr">
              <a:spcBef>
                <a:spcPts val="0"/>
              </a:spcBef>
              <a:spcAft>
                <a:spcPts val="0"/>
              </a:spcAft>
              <a:buClr>
                <a:schemeClr val="lt1"/>
              </a:buClr>
              <a:buSzPts val="8000"/>
              <a:buNone/>
              <a:defRPr sz="8000">
                <a:solidFill>
                  <a:schemeClr val="lt1"/>
                </a:solidFill>
              </a:defRPr>
            </a:lvl5pPr>
            <a:lvl6pPr lvl="5" algn="ctr">
              <a:spcBef>
                <a:spcPts val="0"/>
              </a:spcBef>
              <a:spcAft>
                <a:spcPts val="0"/>
              </a:spcAft>
              <a:buClr>
                <a:schemeClr val="lt1"/>
              </a:buClr>
              <a:buSzPts val="8000"/>
              <a:buNone/>
              <a:defRPr sz="8000">
                <a:solidFill>
                  <a:schemeClr val="lt1"/>
                </a:solidFill>
              </a:defRPr>
            </a:lvl6pPr>
            <a:lvl7pPr lvl="6" algn="ctr">
              <a:spcBef>
                <a:spcPts val="0"/>
              </a:spcBef>
              <a:spcAft>
                <a:spcPts val="0"/>
              </a:spcAft>
              <a:buClr>
                <a:schemeClr val="lt1"/>
              </a:buClr>
              <a:buSzPts val="8000"/>
              <a:buNone/>
              <a:defRPr sz="8000">
                <a:solidFill>
                  <a:schemeClr val="lt1"/>
                </a:solidFill>
              </a:defRPr>
            </a:lvl7pPr>
            <a:lvl8pPr lvl="7" algn="ctr">
              <a:spcBef>
                <a:spcPts val="0"/>
              </a:spcBef>
              <a:spcAft>
                <a:spcPts val="0"/>
              </a:spcAft>
              <a:buClr>
                <a:schemeClr val="lt1"/>
              </a:buClr>
              <a:buSzPts val="8000"/>
              <a:buNone/>
              <a:defRPr sz="8000">
                <a:solidFill>
                  <a:schemeClr val="lt1"/>
                </a:solidFill>
              </a:defRPr>
            </a:lvl8pPr>
            <a:lvl9pPr lvl="8" algn="ctr">
              <a:spcBef>
                <a:spcPts val="0"/>
              </a:spcBef>
              <a:spcAft>
                <a:spcPts val="0"/>
              </a:spcAft>
              <a:buClr>
                <a:schemeClr val="lt1"/>
              </a:buClr>
              <a:buSzPts val="8000"/>
              <a:buNone/>
              <a:defRPr sz="8000">
                <a:solidFill>
                  <a:schemeClr val="lt1"/>
                </a:solidFill>
              </a:defRPr>
            </a:lvl9pPr>
          </a:lstStyle>
          <a:p>
            <a:r>
              <a:t>xx%</a:t>
            </a:r>
          </a:p>
        </p:txBody>
      </p:sp>
      <p:sp>
        <p:nvSpPr>
          <p:cNvPr id="269" name="Google Shape;269;p11"/>
          <p:cNvSpPr txBox="1"/>
          <p:nvPr>
            <p:ph idx="1" type="body"/>
          </p:nvPr>
        </p:nvSpPr>
        <p:spPr>
          <a:xfrm>
            <a:off x="1388625" y="2712300"/>
            <a:ext cx="6366900" cy="1111200"/>
          </a:xfrm>
          <a:prstGeom prst="rect">
            <a:avLst/>
          </a:prstGeom>
        </p:spPr>
        <p:txBody>
          <a:bodyPr anchorCtr="0" anchor="t" bIns="91425" lIns="91425" spcFirstLastPara="1" rIns="91425" wrap="square" tIns="91425">
            <a:normAutofit/>
          </a:bodyPr>
          <a:lstStyle>
            <a:lvl1pPr indent="-311150" lvl="0" marL="457200" algn="ctr">
              <a:spcBef>
                <a:spcPts val="0"/>
              </a:spcBef>
              <a:spcAft>
                <a:spcPts val="0"/>
              </a:spcAft>
              <a:buClr>
                <a:schemeClr val="lt1"/>
              </a:buClr>
              <a:buSzPts val="1300"/>
              <a:buChar char="●"/>
              <a:defRPr>
                <a:solidFill>
                  <a:schemeClr val="lt1"/>
                </a:solidFill>
              </a:defRPr>
            </a:lvl1pPr>
            <a:lvl2pPr indent="-298450" lvl="1" marL="914400" algn="ctr">
              <a:spcBef>
                <a:spcPts val="0"/>
              </a:spcBef>
              <a:spcAft>
                <a:spcPts val="0"/>
              </a:spcAft>
              <a:buClr>
                <a:schemeClr val="lt1"/>
              </a:buClr>
              <a:buSzPts val="1100"/>
              <a:buChar char="○"/>
              <a:defRPr>
                <a:solidFill>
                  <a:schemeClr val="lt1"/>
                </a:solidFill>
              </a:defRPr>
            </a:lvl2pPr>
            <a:lvl3pPr indent="-298450" lvl="2" marL="1371600" algn="ctr">
              <a:spcBef>
                <a:spcPts val="0"/>
              </a:spcBef>
              <a:spcAft>
                <a:spcPts val="0"/>
              </a:spcAft>
              <a:buClr>
                <a:schemeClr val="lt1"/>
              </a:buClr>
              <a:buSzPts val="1100"/>
              <a:buChar char="■"/>
              <a:defRPr>
                <a:solidFill>
                  <a:schemeClr val="lt1"/>
                </a:solidFill>
              </a:defRPr>
            </a:lvl3pPr>
            <a:lvl4pPr indent="-298450" lvl="3" marL="1828800" algn="ctr">
              <a:spcBef>
                <a:spcPts val="0"/>
              </a:spcBef>
              <a:spcAft>
                <a:spcPts val="0"/>
              </a:spcAft>
              <a:buClr>
                <a:schemeClr val="lt1"/>
              </a:buClr>
              <a:buSzPts val="1100"/>
              <a:buChar char="●"/>
              <a:defRPr>
                <a:solidFill>
                  <a:schemeClr val="lt1"/>
                </a:solidFill>
              </a:defRPr>
            </a:lvl4pPr>
            <a:lvl5pPr indent="-298450" lvl="4" marL="2286000" algn="ctr">
              <a:spcBef>
                <a:spcPts val="0"/>
              </a:spcBef>
              <a:spcAft>
                <a:spcPts val="0"/>
              </a:spcAft>
              <a:buClr>
                <a:schemeClr val="lt1"/>
              </a:buClr>
              <a:buSzPts val="1100"/>
              <a:buChar char="○"/>
              <a:defRPr>
                <a:solidFill>
                  <a:schemeClr val="lt1"/>
                </a:solidFill>
              </a:defRPr>
            </a:lvl5pPr>
            <a:lvl6pPr indent="-298450" lvl="5" marL="2743200" algn="ctr">
              <a:spcBef>
                <a:spcPts val="0"/>
              </a:spcBef>
              <a:spcAft>
                <a:spcPts val="0"/>
              </a:spcAft>
              <a:buClr>
                <a:schemeClr val="lt1"/>
              </a:buClr>
              <a:buSzPts val="1100"/>
              <a:buChar char="■"/>
              <a:defRPr>
                <a:solidFill>
                  <a:schemeClr val="lt1"/>
                </a:solidFill>
              </a:defRPr>
            </a:lvl6pPr>
            <a:lvl7pPr indent="-298450" lvl="6" marL="3200400" algn="ctr">
              <a:spcBef>
                <a:spcPts val="0"/>
              </a:spcBef>
              <a:spcAft>
                <a:spcPts val="0"/>
              </a:spcAft>
              <a:buClr>
                <a:schemeClr val="lt1"/>
              </a:buClr>
              <a:buSzPts val="1100"/>
              <a:buChar char="●"/>
              <a:defRPr>
                <a:solidFill>
                  <a:schemeClr val="lt1"/>
                </a:solidFill>
              </a:defRPr>
            </a:lvl7pPr>
            <a:lvl8pPr indent="-298450" lvl="7" marL="3657600" algn="ctr">
              <a:spcBef>
                <a:spcPts val="0"/>
              </a:spcBef>
              <a:spcAft>
                <a:spcPts val="0"/>
              </a:spcAft>
              <a:buClr>
                <a:schemeClr val="lt1"/>
              </a:buClr>
              <a:buSzPts val="1100"/>
              <a:buChar char="○"/>
              <a:defRPr>
                <a:solidFill>
                  <a:schemeClr val="lt1"/>
                </a:solidFill>
              </a:defRPr>
            </a:lvl8pPr>
            <a:lvl9pPr indent="-298450" lvl="8" marL="4114800" algn="ctr">
              <a:spcBef>
                <a:spcPts val="0"/>
              </a:spcBef>
              <a:spcAft>
                <a:spcPts val="0"/>
              </a:spcAft>
              <a:buClr>
                <a:schemeClr val="lt1"/>
              </a:buClr>
              <a:buSzPts val="1100"/>
              <a:buChar char="■"/>
              <a:defRPr>
                <a:solidFill>
                  <a:schemeClr val="lt1"/>
                </a:solidFill>
              </a:defRPr>
            </a:lvl9pPr>
          </a:lstStyle>
          <a:p/>
        </p:txBody>
      </p:sp>
      <p:sp>
        <p:nvSpPr>
          <p:cNvPr id="270" name="Google Shape;270;p11"/>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71" name="Shape 271"/>
        <p:cNvGrpSpPr/>
        <p:nvPr/>
      </p:nvGrpSpPr>
      <p:grpSpPr>
        <a:xfrm>
          <a:off x="0" y="0"/>
          <a:ext cx="0" cy="0"/>
          <a:chOff x="0" y="0"/>
          <a:chExt cx="0" cy="0"/>
        </a:xfrm>
      </p:grpSpPr>
      <p:sp>
        <p:nvSpPr>
          <p:cNvPr id="272" name="Google Shape;272;p12"/>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49" name="Shape 49"/>
        <p:cNvGrpSpPr/>
        <p:nvPr/>
      </p:nvGrpSpPr>
      <p:grpSpPr>
        <a:xfrm>
          <a:off x="0" y="0"/>
          <a:ext cx="0" cy="0"/>
          <a:chOff x="0" y="0"/>
          <a:chExt cx="0" cy="0"/>
        </a:xfrm>
      </p:grpSpPr>
      <p:grpSp>
        <p:nvGrpSpPr>
          <p:cNvPr id="50" name="Google Shape;50;p3"/>
          <p:cNvGrpSpPr/>
          <p:nvPr/>
        </p:nvGrpSpPr>
        <p:grpSpPr>
          <a:xfrm>
            <a:off x="146769" y="3406"/>
            <a:ext cx="1233215" cy="1384535"/>
            <a:chOff x="146769" y="3406"/>
            <a:chExt cx="1233215" cy="1384535"/>
          </a:xfrm>
        </p:grpSpPr>
        <p:grpSp>
          <p:nvGrpSpPr>
            <p:cNvPr id="51" name="Google Shape;51;p3"/>
            <p:cNvGrpSpPr/>
            <p:nvPr/>
          </p:nvGrpSpPr>
          <p:grpSpPr>
            <a:xfrm>
              <a:off x="1063183" y="3406"/>
              <a:ext cx="316800" cy="688513"/>
              <a:chOff x="1063183" y="3406"/>
              <a:chExt cx="316800" cy="688513"/>
            </a:xfrm>
          </p:grpSpPr>
          <p:sp>
            <p:nvSpPr>
              <p:cNvPr id="52" name="Google Shape;52;p3"/>
              <p:cNvSpPr/>
              <p:nvPr/>
            </p:nvSpPr>
            <p:spPr>
              <a:xfrm rot="10800000">
                <a:off x="1063183"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3"/>
              <p:cNvSpPr/>
              <p:nvPr/>
            </p:nvSpPr>
            <p:spPr>
              <a:xfrm rot="10800000">
                <a:off x="1063183"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 name="Google Shape;54;p3"/>
            <p:cNvGrpSpPr/>
            <p:nvPr/>
          </p:nvGrpSpPr>
          <p:grpSpPr>
            <a:xfrm>
              <a:off x="604976" y="3406"/>
              <a:ext cx="316800" cy="1036524"/>
              <a:chOff x="604976" y="3406"/>
              <a:chExt cx="316800" cy="1036524"/>
            </a:xfrm>
          </p:grpSpPr>
          <p:sp>
            <p:nvSpPr>
              <p:cNvPr id="55" name="Google Shape;55;p3"/>
              <p:cNvSpPr/>
              <p:nvPr/>
            </p:nvSpPr>
            <p:spPr>
              <a:xfrm rot="10800000">
                <a:off x="604976"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3"/>
              <p:cNvSpPr/>
              <p:nvPr/>
            </p:nvSpPr>
            <p:spPr>
              <a:xfrm rot="10800000">
                <a:off x="604976"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3"/>
              <p:cNvSpPr/>
              <p:nvPr/>
            </p:nvSpPr>
            <p:spPr>
              <a:xfrm rot="10800000">
                <a:off x="604976"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 name="Google Shape;58;p3"/>
            <p:cNvGrpSpPr/>
            <p:nvPr/>
          </p:nvGrpSpPr>
          <p:grpSpPr>
            <a:xfrm>
              <a:off x="146769" y="3406"/>
              <a:ext cx="316800" cy="1384535"/>
              <a:chOff x="146769" y="3406"/>
              <a:chExt cx="316800" cy="1384535"/>
            </a:xfrm>
          </p:grpSpPr>
          <p:sp>
            <p:nvSpPr>
              <p:cNvPr id="59" name="Google Shape;59;p3"/>
              <p:cNvSpPr/>
              <p:nvPr/>
            </p:nvSpPr>
            <p:spPr>
              <a:xfrm rot="10800000">
                <a:off x="146769"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3"/>
              <p:cNvSpPr/>
              <p:nvPr/>
            </p:nvSpPr>
            <p:spPr>
              <a:xfrm rot="10800000">
                <a:off x="146769" y="3441"/>
                <a:ext cx="316800" cy="1384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3"/>
              <p:cNvSpPr/>
              <p:nvPr/>
            </p:nvSpPr>
            <p:spPr>
              <a:xfrm rot="10800000">
                <a:off x="146769"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3"/>
              <p:cNvSpPr/>
              <p:nvPr/>
            </p:nvSpPr>
            <p:spPr>
              <a:xfrm rot="10800000">
                <a:off x="146769"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3" name="Google Shape;63;p3"/>
          <p:cNvGrpSpPr/>
          <p:nvPr/>
        </p:nvGrpSpPr>
        <p:grpSpPr>
          <a:xfrm>
            <a:off x="6775084" y="2904008"/>
            <a:ext cx="2186148" cy="2239500"/>
            <a:chOff x="6775084" y="2904008"/>
            <a:chExt cx="2186148" cy="2239500"/>
          </a:xfrm>
        </p:grpSpPr>
        <p:grpSp>
          <p:nvGrpSpPr>
            <p:cNvPr id="64" name="Google Shape;64;p3"/>
            <p:cNvGrpSpPr/>
            <p:nvPr/>
          </p:nvGrpSpPr>
          <p:grpSpPr>
            <a:xfrm>
              <a:off x="6775084" y="4253708"/>
              <a:ext cx="409500" cy="889800"/>
              <a:chOff x="6775084" y="4253708"/>
              <a:chExt cx="409500" cy="889800"/>
            </a:xfrm>
          </p:grpSpPr>
          <p:sp>
            <p:nvSpPr>
              <p:cNvPr id="65" name="Google Shape;65;p3"/>
              <p:cNvSpPr/>
              <p:nvPr/>
            </p:nvSpPr>
            <p:spPr>
              <a:xfrm>
                <a:off x="6775084"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3"/>
              <p:cNvSpPr/>
              <p:nvPr/>
            </p:nvSpPr>
            <p:spPr>
              <a:xfrm>
                <a:off x="6775084"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 name="Google Shape;67;p3"/>
            <p:cNvGrpSpPr/>
            <p:nvPr/>
          </p:nvGrpSpPr>
          <p:grpSpPr>
            <a:xfrm>
              <a:off x="7367299" y="3804008"/>
              <a:ext cx="409500" cy="1339500"/>
              <a:chOff x="7367299" y="3804008"/>
              <a:chExt cx="409500" cy="1339500"/>
            </a:xfrm>
          </p:grpSpPr>
          <p:sp>
            <p:nvSpPr>
              <p:cNvPr id="68" name="Google Shape;68;p3"/>
              <p:cNvSpPr/>
              <p:nvPr/>
            </p:nvSpPr>
            <p:spPr>
              <a:xfrm>
                <a:off x="7367299"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3"/>
              <p:cNvSpPr/>
              <p:nvPr/>
            </p:nvSpPr>
            <p:spPr>
              <a:xfrm>
                <a:off x="7367299"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3"/>
              <p:cNvSpPr/>
              <p:nvPr/>
            </p:nvSpPr>
            <p:spPr>
              <a:xfrm>
                <a:off x="7367299"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 name="Google Shape;71;p3"/>
            <p:cNvGrpSpPr/>
            <p:nvPr/>
          </p:nvGrpSpPr>
          <p:grpSpPr>
            <a:xfrm>
              <a:off x="7959516" y="3354008"/>
              <a:ext cx="409500" cy="1789500"/>
              <a:chOff x="7959516" y="3354008"/>
              <a:chExt cx="409500" cy="1789500"/>
            </a:xfrm>
          </p:grpSpPr>
          <p:sp>
            <p:nvSpPr>
              <p:cNvPr id="72" name="Google Shape;72;p3"/>
              <p:cNvSpPr/>
              <p:nvPr/>
            </p:nvSpPr>
            <p:spPr>
              <a:xfrm>
                <a:off x="7959516"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3"/>
              <p:cNvSpPr/>
              <p:nvPr/>
            </p:nvSpPr>
            <p:spPr>
              <a:xfrm>
                <a:off x="7959516"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3"/>
              <p:cNvSpPr/>
              <p:nvPr/>
            </p:nvSpPr>
            <p:spPr>
              <a:xfrm>
                <a:off x="7959516"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3"/>
              <p:cNvSpPr/>
              <p:nvPr/>
            </p:nvSpPr>
            <p:spPr>
              <a:xfrm>
                <a:off x="7959516"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 name="Google Shape;76;p3"/>
            <p:cNvGrpSpPr/>
            <p:nvPr/>
          </p:nvGrpSpPr>
          <p:grpSpPr>
            <a:xfrm>
              <a:off x="8551731" y="2904008"/>
              <a:ext cx="409500" cy="2239500"/>
              <a:chOff x="8551731" y="2904008"/>
              <a:chExt cx="409500" cy="2239500"/>
            </a:xfrm>
          </p:grpSpPr>
          <p:sp>
            <p:nvSpPr>
              <p:cNvPr id="77" name="Google Shape;77;p3"/>
              <p:cNvSpPr/>
              <p:nvPr/>
            </p:nvSpPr>
            <p:spPr>
              <a:xfrm>
                <a:off x="8551731"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3"/>
              <p:cNvSpPr/>
              <p:nvPr/>
            </p:nvSpPr>
            <p:spPr>
              <a:xfrm>
                <a:off x="8551731"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3"/>
              <p:cNvSpPr/>
              <p:nvPr/>
            </p:nvSpPr>
            <p:spPr>
              <a:xfrm>
                <a:off x="8551731"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3"/>
              <p:cNvSpPr/>
              <p:nvPr/>
            </p:nvSpPr>
            <p:spPr>
              <a:xfrm>
                <a:off x="8551731" y="2904008"/>
                <a:ext cx="409500" cy="22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3"/>
              <p:cNvSpPr/>
              <p:nvPr/>
            </p:nvSpPr>
            <p:spPr>
              <a:xfrm>
                <a:off x="8551731"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2" name="Google Shape;82;p3"/>
          <p:cNvSpPr txBox="1"/>
          <p:nvPr>
            <p:ph type="title"/>
          </p:nvPr>
        </p:nvSpPr>
        <p:spPr>
          <a:xfrm>
            <a:off x="824000" y="1613825"/>
            <a:ext cx="5857800" cy="18729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83" name="Google Shape;83;p3"/>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4" name="Shape 84"/>
        <p:cNvGrpSpPr/>
        <p:nvPr/>
      </p:nvGrpSpPr>
      <p:grpSpPr>
        <a:xfrm>
          <a:off x="0" y="0"/>
          <a:ext cx="0" cy="0"/>
          <a:chOff x="0" y="0"/>
          <a:chExt cx="0" cy="0"/>
        </a:xfrm>
      </p:grpSpPr>
      <p:grpSp>
        <p:nvGrpSpPr>
          <p:cNvPr id="85" name="Google Shape;85;p4"/>
          <p:cNvGrpSpPr/>
          <p:nvPr/>
        </p:nvGrpSpPr>
        <p:grpSpPr>
          <a:xfrm>
            <a:off x="625966" y="299376"/>
            <a:ext cx="999312" cy="999312"/>
            <a:chOff x="348199" y="179450"/>
            <a:chExt cx="1116300" cy="1116300"/>
          </a:xfrm>
        </p:grpSpPr>
        <p:sp>
          <p:nvSpPr>
            <p:cNvPr id="86" name="Google Shape;86;p4"/>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4"/>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 name="Google Shape;88;p4"/>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89" name="Google Shape;89;p4"/>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0" name="Google Shape;90;p4"/>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91" name="Shape 91"/>
        <p:cNvGrpSpPr/>
        <p:nvPr/>
      </p:nvGrpSpPr>
      <p:grpSpPr>
        <a:xfrm>
          <a:off x="0" y="0"/>
          <a:ext cx="0" cy="0"/>
          <a:chOff x="0" y="0"/>
          <a:chExt cx="0" cy="0"/>
        </a:xfrm>
      </p:grpSpPr>
      <p:grpSp>
        <p:nvGrpSpPr>
          <p:cNvPr id="92" name="Google Shape;92;p5"/>
          <p:cNvGrpSpPr/>
          <p:nvPr/>
        </p:nvGrpSpPr>
        <p:grpSpPr>
          <a:xfrm>
            <a:off x="625966" y="299376"/>
            <a:ext cx="999312" cy="999312"/>
            <a:chOff x="348199" y="179450"/>
            <a:chExt cx="1116300" cy="1116300"/>
          </a:xfrm>
        </p:grpSpPr>
        <p:sp>
          <p:nvSpPr>
            <p:cNvPr id="93" name="Google Shape;93;p5"/>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5"/>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5"/>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6" name="Google Shape;96;p5"/>
          <p:cNvSpPr txBox="1"/>
          <p:nvPr>
            <p:ph idx="1" type="body"/>
          </p:nvPr>
        </p:nvSpPr>
        <p:spPr>
          <a:xfrm>
            <a:off x="1303800" y="1990050"/>
            <a:ext cx="34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7" name="Google Shape;97;p5"/>
          <p:cNvSpPr txBox="1"/>
          <p:nvPr>
            <p:ph idx="2" type="body"/>
          </p:nvPr>
        </p:nvSpPr>
        <p:spPr>
          <a:xfrm>
            <a:off x="4903650" y="1990050"/>
            <a:ext cx="34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8" name="Google Shape;98;p5"/>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9" name="Shape 99"/>
        <p:cNvGrpSpPr/>
        <p:nvPr/>
      </p:nvGrpSpPr>
      <p:grpSpPr>
        <a:xfrm>
          <a:off x="0" y="0"/>
          <a:ext cx="0" cy="0"/>
          <a:chOff x="0" y="0"/>
          <a:chExt cx="0" cy="0"/>
        </a:xfrm>
      </p:grpSpPr>
      <p:grpSp>
        <p:nvGrpSpPr>
          <p:cNvPr id="100" name="Google Shape;100;p6"/>
          <p:cNvGrpSpPr/>
          <p:nvPr/>
        </p:nvGrpSpPr>
        <p:grpSpPr>
          <a:xfrm>
            <a:off x="625966" y="299376"/>
            <a:ext cx="999312" cy="999312"/>
            <a:chOff x="348199" y="179450"/>
            <a:chExt cx="1116300" cy="1116300"/>
          </a:xfrm>
        </p:grpSpPr>
        <p:sp>
          <p:nvSpPr>
            <p:cNvPr id="101" name="Google Shape;101;p6"/>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6"/>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6"/>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04" name="Google Shape;104;p6"/>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05" name="Shape 105"/>
        <p:cNvGrpSpPr/>
        <p:nvPr/>
      </p:nvGrpSpPr>
      <p:grpSpPr>
        <a:xfrm>
          <a:off x="0" y="0"/>
          <a:ext cx="0" cy="0"/>
          <a:chOff x="0" y="0"/>
          <a:chExt cx="0" cy="0"/>
        </a:xfrm>
      </p:grpSpPr>
      <p:grpSp>
        <p:nvGrpSpPr>
          <p:cNvPr id="106" name="Google Shape;106;p7"/>
          <p:cNvGrpSpPr/>
          <p:nvPr/>
        </p:nvGrpSpPr>
        <p:grpSpPr>
          <a:xfrm>
            <a:off x="625966" y="299376"/>
            <a:ext cx="999312" cy="999312"/>
            <a:chOff x="348199" y="179450"/>
            <a:chExt cx="1116300" cy="1116300"/>
          </a:xfrm>
        </p:grpSpPr>
        <p:sp>
          <p:nvSpPr>
            <p:cNvPr id="107" name="Google Shape;107;p7"/>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7"/>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 name="Google Shape;109;p7"/>
          <p:cNvSpPr txBox="1"/>
          <p:nvPr>
            <p:ph type="title"/>
          </p:nvPr>
        </p:nvSpPr>
        <p:spPr>
          <a:xfrm>
            <a:off x="1303800" y="598575"/>
            <a:ext cx="3312000" cy="15900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10" name="Google Shape;110;p7"/>
          <p:cNvSpPr txBox="1"/>
          <p:nvPr>
            <p:ph idx="1" type="body"/>
          </p:nvPr>
        </p:nvSpPr>
        <p:spPr>
          <a:xfrm>
            <a:off x="1303800" y="2309675"/>
            <a:ext cx="3312000" cy="22218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11" name="Google Shape;111;p7"/>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dk1"/>
        </a:solidFill>
      </p:bgPr>
    </p:bg>
    <p:spTree>
      <p:nvGrpSpPr>
        <p:cNvPr id="112" name="Shape 112"/>
        <p:cNvGrpSpPr/>
        <p:nvPr/>
      </p:nvGrpSpPr>
      <p:grpSpPr>
        <a:xfrm>
          <a:off x="0" y="0"/>
          <a:ext cx="0" cy="0"/>
          <a:chOff x="0" y="0"/>
          <a:chExt cx="0" cy="0"/>
        </a:xfrm>
      </p:grpSpPr>
      <p:grpSp>
        <p:nvGrpSpPr>
          <p:cNvPr id="113" name="Google Shape;113;p8"/>
          <p:cNvGrpSpPr/>
          <p:nvPr/>
        </p:nvGrpSpPr>
        <p:grpSpPr>
          <a:xfrm>
            <a:off x="6866714" y="1306"/>
            <a:ext cx="2267451" cy="2601690"/>
            <a:chOff x="6790514" y="1306"/>
            <a:chExt cx="2267451" cy="2601690"/>
          </a:xfrm>
        </p:grpSpPr>
        <p:grpSp>
          <p:nvGrpSpPr>
            <p:cNvPr id="114" name="Google Shape;114;p8"/>
            <p:cNvGrpSpPr/>
            <p:nvPr/>
          </p:nvGrpSpPr>
          <p:grpSpPr>
            <a:xfrm>
              <a:off x="7067465" y="1306"/>
              <a:ext cx="1990500" cy="1990200"/>
              <a:chOff x="7067465" y="1306"/>
              <a:chExt cx="1990500" cy="1990200"/>
            </a:xfrm>
          </p:grpSpPr>
          <p:sp>
            <p:nvSpPr>
              <p:cNvPr id="115" name="Google Shape;115;p8"/>
              <p:cNvSpPr/>
              <p:nvPr/>
            </p:nvSpPr>
            <p:spPr>
              <a:xfrm rot="-8648551">
                <a:off x="7594313" y="527721"/>
                <a:ext cx="937226" cy="937226"/>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8"/>
              <p:cNvSpPr/>
              <p:nvPr/>
            </p:nvSpPr>
            <p:spPr>
              <a:xfrm rot="-8648551">
                <a:off x="7594313" y="527721"/>
                <a:ext cx="937226" cy="937226"/>
              </a:xfrm>
              <a:prstGeom prst="pie">
                <a:avLst>
                  <a:gd fmla="val 19376841"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8"/>
              <p:cNvSpPr/>
              <p:nvPr/>
            </p:nvSpPr>
            <p:spPr>
              <a:xfrm rot="-8649154">
                <a:off x="7349891" y="283705"/>
                <a:ext cx="1425647" cy="14254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 name="Google Shape;118;p8"/>
            <p:cNvGrpSpPr/>
            <p:nvPr/>
          </p:nvGrpSpPr>
          <p:grpSpPr>
            <a:xfrm>
              <a:off x="8207126" y="1807996"/>
              <a:ext cx="795000" cy="795000"/>
              <a:chOff x="8207126" y="1807996"/>
              <a:chExt cx="795000" cy="795000"/>
            </a:xfrm>
          </p:grpSpPr>
          <p:sp>
            <p:nvSpPr>
              <p:cNvPr id="119" name="Google Shape;119;p8"/>
              <p:cNvSpPr/>
              <p:nvPr/>
            </p:nvSpPr>
            <p:spPr>
              <a:xfrm rot="2152054">
                <a:off x="8319942" y="1920813"/>
                <a:ext cx="569367" cy="569367"/>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8"/>
              <p:cNvSpPr/>
              <p:nvPr/>
            </p:nvSpPr>
            <p:spPr>
              <a:xfrm rot="2150259">
                <a:off x="8408218" y="2008610"/>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8"/>
              <p:cNvSpPr/>
              <p:nvPr/>
            </p:nvSpPr>
            <p:spPr>
              <a:xfrm rot="2150259">
                <a:off x="8408218" y="2008610"/>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 name="Google Shape;122;p8"/>
            <p:cNvGrpSpPr/>
            <p:nvPr/>
          </p:nvGrpSpPr>
          <p:grpSpPr>
            <a:xfrm>
              <a:off x="6790514" y="118857"/>
              <a:ext cx="548700" cy="548700"/>
              <a:chOff x="6790514" y="118857"/>
              <a:chExt cx="548700" cy="548700"/>
            </a:xfrm>
          </p:grpSpPr>
          <p:sp>
            <p:nvSpPr>
              <p:cNvPr id="123" name="Google Shape;123;p8"/>
              <p:cNvSpPr/>
              <p:nvPr/>
            </p:nvSpPr>
            <p:spPr>
              <a:xfrm rot="2150259">
                <a:off x="6868362" y="196705"/>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8"/>
              <p:cNvSpPr/>
              <p:nvPr/>
            </p:nvSpPr>
            <p:spPr>
              <a:xfrm rot="2150259">
                <a:off x="6868362" y="196705"/>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25" name="Google Shape;125;p8"/>
          <p:cNvSpPr txBox="1"/>
          <p:nvPr>
            <p:ph type="title"/>
          </p:nvPr>
        </p:nvSpPr>
        <p:spPr>
          <a:xfrm>
            <a:off x="824000" y="763600"/>
            <a:ext cx="5857800" cy="35733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26" name="Google Shape;126;p8"/>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27" name="Shape 127"/>
        <p:cNvGrpSpPr/>
        <p:nvPr/>
      </p:nvGrpSpPr>
      <p:grpSpPr>
        <a:xfrm>
          <a:off x="0" y="0"/>
          <a:ext cx="0" cy="0"/>
          <a:chOff x="0" y="0"/>
          <a:chExt cx="0" cy="0"/>
        </a:xfrm>
      </p:grpSpPr>
      <p:grpSp>
        <p:nvGrpSpPr>
          <p:cNvPr id="128" name="Google Shape;128;p9"/>
          <p:cNvGrpSpPr/>
          <p:nvPr/>
        </p:nvGrpSpPr>
        <p:grpSpPr>
          <a:xfrm>
            <a:off x="625966" y="299376"/>
            <a:ext cx="999312" cy="999312"/>
            <a:chOff x="348199" y="179450"/>
            <a:chExt cx="1116300" cy="1116300"/>
          </a:xfrm>
        </p:grpSpPr>
        <p:sp>
          <p:nvSpPr>
            <p:cNvPr id="129" name="Google Shape;129;p9"/>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9"/>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 name="Google Shape;131;p9"/>
          <p:cNvSpPr txBox="1"/>
          <p:nvPr>
            <p:ph type="title"/>
          </p:nvPr>
        </p:nvSpPr>
        <p:spPr>
          <a:xfrm>
            <a:off x="1303800" y="598575"/>
            <a:ext cx="3430500" cy="19902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32" name="Google Shape;132;p9"/>
          <p:cNvSpPr txBox="1"/>
          <p:nvPr>
            <p:ph idx="1" type="subTitle"/>
          </p:nvPr>
        </p:nvSpPr>
        <p:spPr>
          <a:xfrm>
            <a:off x="1303800" y="2743203"/>
            <a:ext cx="3430500" cy="7260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33" name="Google Shape;133;p9"/>
          <p:cNvSpPr txBox="1"/>
          <p:nvPr>
            <p:ph idx="2" type="body"/>
          </p:nvPr>
        </p:nvSpPr>
        <p:spPr>
          <a:xfrm>
            <a:off x="4903700" y="661000"/>
            <a:ext cx="3430500" cy="38706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34" name="Google Shape;134;p9"/>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5" name="Shape 135"/>
        <p:cNvGrpSpPr/>
        <p:nvPr/>
      </p:nvGrpSpPr>
      <p:grpSpPr>
        <a:xfrm>
          <a:off x="0" y="0"/>
          <a:ext cx="0" cy="0"/>
          <a:chOff x="0" y="0"/>
          <a:chExt cx="0" cy="0"/>
        </a:xfrm>
      </p:grpSpPr>
      <p:grpSp>
        <p:nvGrpSpPr>
          <p:cNvPr id="136" name="Google Shape;136;p10"/>
          <p:cNvGrpSpPr/>
          <p:nvPr/>
        </p:nvGrpSpPr>
        <p:grpSpPr>
          <a:xfrm>
            <a:off x="713373" y="3847119"/>
            <a:ext cx="825392" cy="825392"/>
            <a:chOff x="348199" y="179450"/>
            <a:chExt cx="1116300" cy="1116300"/>
          </a:xfrm>
        </p:grpSpPr>
        <p:sp>
          <p:nvSpPr>
            <p:cNvPr id="137" name="Google Shape;137;p10"/>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0"/>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 name="Google Shape;139;p10"/>
          <p:cNvSpPr txBox="1"/>
          <p:nvPr>
            <p:ph idx="1" type="body"/>
          </p:nvPr>
        </p:nvSpPr>
        <p:spPr>
          <a:xfrm>
            <a:off x="1303800" y="4138975"/>
            <a:ext cx="5843100" cy="534900"/>
          </a:xfrm>
          <a:prstGeom prst="rect">
            <a:avLst/>
          </a:prstGeom>
        </p:spPr>
        <p:txBody>
          <a:bodyPr anchorCtr="0" anchor="t"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40" name="Google Shape;140;p10"/>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mentu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1pPr>
            <a:lvl2pPr lvl="1">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2pPr>
            <a:lvl3pPr lvl="2">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3pPr>
            <a:lvl4pPr lvl="3">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4pPr>
            <a:lvl5pPr lvl="4">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5pPr>
            <a:lvl6pPr lvl="5">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6pPr>
            <a:lvl7pPr lvl="6">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7pPr>
            <a:lvl8pPr lvl="7">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8pPr>
            <a:lvl9pPr lvl="8">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Nunito"/>
              <a:buChar char="●"/>
              <a:defRPr sz="1300">
                <a:solidFill>
                  <a:schemeClr val="dk2"/>
                </a:solidFill>
                <a:latin typeface="Nunito"/>
                <a:ea typeface="Nunito"/>
                <a:cs typeface="Nunito"/>
                <a:sym typeface="Nunito"/>
              </a:defRPr>
            </a:lvl1pPr>
            <a:lvl2pPr indent="-298450" lvl="1" marL="9144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2pPr>
            <a:lvl3pPr indent="-298450" lvl="2" marL="13716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3pPr>
            <a:lvl4pPr indent="-298450" lvl="3" marL="18288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4pPr>
            <a:lvl5pPr indent="-298450" lvl="4" marL="22860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5pPr>
            <a:lvl6pPr indent="-298450" lvl="5" marL="27432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6pPr>
            <a:lvl7pPr indent="-298450" lvl="6" marL="32004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7pPr>
            <a:lvl8pPr indent="-298450" lvl="7" marL="36576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8pPr>
            <a:lvl9pPr indent="-298450" lvl="8" marL="41148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9pPr>
          </a:lstStyle>
          <a:p/>
        </p:txBody>
      </p:sp>
      <p:sp>
        <p:nvSpPr>
          <p:cNvPr id="8" name="Google Shape;8;p1"/>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rmAutofit/>
          </a:bodyPr>
          <a:lstStyle>
            <a:lvl1pPr lvl="0" algn="r">
              <a:buNone/>
              <a:defRPr sz="900">
                <a:solidFill>
                  <a:schemeClr val="dk2"/>
                </a:solidFill>
                <a:latin typeface="Nunito"/>
                <a:ea typeface="Nunito"/>
                <a:cs typeface="Nunito"/>
                <a:sym typeface="Nunito"/>
              </a:defRPr>
            </a:lvl1pPr>
            <a:lvl2pPr lvl="1" algn="r">
              <a:buNone/>
              <a:defRPr sz="900">
                <a:solidFill>
                  <a:schemeClr val="dk2"/>
                </a:solidFill>
                <a:latin typeface="Nunito"/>
                <a:ea typeface="Nunito"/>
                <a:cs typeface="Nunito"/>
                <a:sym typeface="Nunito"/>
              </a:defRPr>
            </a:lvl2pPr>
            <a:lvl3pPr lvl="2" algn="r">
              <a:buNone/>
              <a:defRPr sz="900">
                <a:solidFill>
                  <a:schemeClr val="dk2"/>
                </a:solidFill>
                <a:latin typeface="Nunito"/>
                <a:ea typeface="Nunito"/>
                <a:cs typeface="Nunito"/>
                <a:sym typeface="Nunito"/>
              </a:defRPr>
            </a:lvl3pPr>
            <a:lvl4pPr lvl="3" algn="r">
              <a:buNone/>
              <a:defRPr sz="900">
                <a:solidFill>
                  <a:schemeClr val="dk2"/>
                </a:solidFill>
                <a:latin typeface="Nunito"/>
                <a:ea typeface="Nunito"/>
                <a:cs typeface="Nunito"/>
                <a:sym typeface="Nunito"/>
              </a:defRPr>
            </a:lvl4pPr>
            <a:lvl5pPr lvl="4" algn="r">
              <a:buNone/>
              <a:defRPr sz="900">
                <a:solidFill>
                  <a:schemeClr val="dk2"/>
                </a:solidFill>
                <a:latin typeface="Nunito"/>
                <a:ea typeface="Nunito"/>
                <a:cs typeface="Nunito"/>
                <a:sym typeface="Nunito"/>
              </a:defRPr>
            </a:lvl5pPr>
            <a:lvl6pPr lvl="5" algn="r">
              <a:buNone/>
              <a:defRPr sz="900">
                <a:solidFill>
                  <a:schemeClr val="dk2"/>
                </a:solidFill>
                <a:latin typeface="Nunito"/>
                <a:ea typeface="Nunito"/>
                <a:cs typeface="Nunito"/>
                <a:sym typeface="Nunito"/>
              </a:defRPr>
            </a:lvl6pPr>
            <a:lvl7pPr lvl="6" algn="r">
              <a:buNone/>
              <a:defRPr sz="900">
                <a:solidFill>
                  <a:schemeClr val="dk2"/>
                </a:solidFill>
                <a:latin typeface="Nunito"/>
                <a:ea typeface="Nunito"/>
                <a:cs typeface="Nunito"/>
                <a:sym typeface="Nunito"/>
              </a:defRPr>
            </a:lvl7pPr>
            <a:lvl8pPr lvl="7" algn="r">
              <a:buNone/>
              <a:defRPr sz="900">
                <a:solidFill>
                  <a:schemeClr val="dk2"/>
                </a:solidFill>
                <a:latin typeface="Nunito"/>
                <a:ea typeface="Nunito"/>
                <a:cs typeface="Nunito"/>
                <a:sym typeface="Nunito"/>
              </a:defRPr>
            </a:lvl8pPr>
            <a:lvl9pPr lvl="8" algn="r">
              <a:buNone/>
              <a:defRPr sz="9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fr"/>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0.png"/><Relationship Id="rId4" Type="http://schemas.openxmlformats.org/officeDocument/2006/relationships/image" Target="../media/image12.png"/><Relationship Id="rId5" Type="http://schemas.openxmlformats.org/officeDocument/2006/relationships/image" Target="../media/image16.png"/><Relationship Id="rId6" Type="http://schemas.openxmlformats.org/officeDocument/2006/relationships/image" Target="../media/image5.png"/><Relationship Id="rId7" Type="http://schemas.openxmlformats.org/officeDocument/2006/relationships/image" Target="../media/image2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8.png"/><Relationship Id="rId4" Type="http://schemas.openxmlformats.org/officeDocument/2006/relationships/image" Target="../media/image6.png"/><Relationship Id="rId5" Type="http://schemas.openxmlformats.org/officeDocument/2006/relationships/image" Target="../media/image8.png"/><Relationship Id="rId6" Type="http://schemas.openxmlformats.org/officeDocument/2006/relationships/image" Target="../media/image2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4.png"/><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5.png"/><Relationship Id="rId4" Type="http://schemas.openxmlformats.org/officeDocument/2006/relationships/image" Target="../media/image7.png"/><Relationship Id="rId5"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4.png"/><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1.png"/><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9.png"/><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hyperlink" Target="https://fr.wikipedia.org/wiki/Optimisation_combinatoire" TargetMode="External"/><Relationship Id="rId4" Type="http://schemas.openxmlformats.org/officeDocument/2006/relationships/hyperlink" Target="https://fr.wikipedia.org/wiki/Circuit_(d%C3%A9placement)" TargetMode="External"/><Relationship Id="rId5" Type="http://schemas.openxmlformats.org/officeDocument/2006/relationships/hyperlink" Target="https://fr.wikipedia.org/wiki/G%C3%A9n%C3%A9tique" TargetMode="External"/><Relationship Id="rId6" Type="http://schemas.openxmlformats.org/officeDocument/2006/relationships/hyperlink" Target="https://fr.wikipedia.org/wiki/G%C3%A9n%C3%A9tique"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hyperlink" Target="https://fr.wikipedia.org/wiki/Univers_observable#Masse" TargetMode="External"/><Relationship Id="rId4" Type="http://schemas.openxmlformats.org/officeDocument/2006/relationships/hyperlink" Target="https://fr.wikipedia.org/wiki/Univers_observable#Masse" TargetMode="External"/><Relationship Id="rId5"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hyperlink" Target="https://fr.wikipedia.org/wiki/Optimisation_lin%C3%A9aire"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hyperlink" Target="https://fr.wikipedia.org/wiki/Comportement_animal" TargetMode="External"/><Relationship Id="rId4" Type="http://schemas.openxmlformats.org/officeDocument/2006/relationships/hyperlink" Target="https://fr.wikipedia.org/wiki/Fourmi" TargetMode="External"/><Relationship Id="rId9" Type="http://schemas.openxmlformats.org/officeDocument/2006/relationships/image" Target="../media/image9.png"/><Relationship Id="rId5" Type="http://schemas.openxmlformats.org/officeDocument/2006/relationships/hyperlink" Target="https://fr.wikipedia.org/wiki/M%C3%A9taheuristique" TargetMode="External"/><Relationship Id="rId6" Type="http://schemas.openxmlformats.org/officeDocument/2006/relationships/hyperlink" Target="https://fr.wikipedia.org/wiki/Optimisation_(math%C3%A9matiques)" TargetMode="External"/><Relationship Id="rId7" Type="http://schemas.openxmlformats.org/officeDocument/2006/relationships/hyperlink" Target="https://fr.wikipedia.org/wiki/Probl%C3%A8me_du_voyageur_de_commerce" TargetMode="External"/><Relationship Id="rId8" Type="http://schemas.openxmlformats.org/officeDocument/2006/relationships/hyperlink" Target="https://fr.wikipedia.org/wiki/It%C3%A9ration"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13"/>
          <p:cNvSpPr txBox="1"/>
          <p:nvPr>
            <p:ph type="ctrTitle"/>
          </p:nvPr>
        </p:nvSpPr>
        <p:spPr>
          <a:xfrm>
            <a:off x="809975" y="321225"/>
            <a:ext cx="4929900" cy="43506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fr"/>
              <a:t>L’algorithme des colonies de fourmis dans le cas du  problème du voyageur de commerce</a:t>
            </a:r>
            <a:endParaRPr/>
          </a:p>
          <a:p>
            <a:pPr indent="0" lvl="0" marL="0" rtl="0" algn="ctr">
              <a:spcBef>
                <a:spcPts val="0"/>
              </a:spcBef>
              <a:spcAft>
                <a:spcPts val="0"/>
              </a:spcAft>
              <a:buNone/>
            </a:pPr>
            <a:r>
              <a:rPr lang="fr"/>
              <a:t>(Paul, Luigi,Céline)</a:t>
            </a:r>
            <a:endParaRPr/>
          </a:p>
        </p:txBody>
      </p:sp>
      <p:pic>
        <p:nvPicPr>
          <p:cNvPr id="278" name="Google Shape;278;p13"/>
          <p:cNvPicPr preferRelativeResize="0"/>
          <p:nvPr/>
        </p:nvPicPr>
        <p:blipFill>
          <a:blip r:embed="rId3">
            <a:alphaModFix/>
          </a:blip>
          <a:stretch>
            <a:fillRect/>
          </a:stretch>
        </p:blipFill>
        <p:spPr>
          <a:xfrm>
            <a:off x="6619325" y="3502875"/>
            <a:ext cx="2109150" cy="1406874"/>
          </a:xfrm>
          <a:prstGeom prst="rect">
            <a:avLst/>
          </a:prstGeom>
          <a:noFill/>
          <a:ln>
            <a:noFill/>
          </a:ln>
        </p:spPr>
      </p:pic>
      <p:pic>
        <p:nvPicPr>
          <p:cNvPr id="279" name="Google Shape;279;p13"/>
          <p:cNvPicPr preferRelativeResize="0"/>
          <p:nvPr/>
        </p:nvPicPr>
        <p:blipFill>
          <a:blip r:embed="rId4">
            <a:alphaModFix/>
          </a:blip>
          <a:stretch>
            <a:fillRect/>
          </a:stretch>
        </p:blipFill>
        <p:spPr>
          <a:xfrm>
            <a:off x="5892275" y="152400"/>
            <a:ext cx="1892245" cy="3198075"/>
          </a:xfrm>
          <a:prstGeom prst="rect">
            <a:avLst/>
          </a:prstGeom>
          <a:noFill/>
          <a:ln>
            <a:noFill/>
          </a:ln>
        </p:spPr>
      </p:pic>
      <p:sp>
        <p:nvSpPr>
          <p:cNvPr id="280" name="Google Shape;280;p13"/>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pic>
        <p:nvPicPr>
          <p:cNvPr id="349" name="Google Shape;349;p22"/>
          <p:cNvPicPr preferRelativeResize="0"/>
          <p:nvPr/>
        </p:nvPicPr>
        <p:blipFill>
          <a:blip r:embed="rId3">
            <a:alphaModFix/>
          </a:blip>
          <a:stretch>
            <a:fillRect/>
          </a:stretch>
        </p:blipFill>
        <p:spPr>
          <a:xfrm>
            <a:off x="152400" y="762000"/>
            <a:ext cx="8839200" cy="1162804"/>
          </a:xfrm>
          <a:prstGeom prst="rect">
            <a:avLst/>
          </a:prstGeom>
          <a:noFill/>
          <a:ln>
            <a:noFill/>
          </a:ln>
        </p:spPr>
      </p:pic>
      <p:pic>
        <p:nvPicPr>
          <p:cNvPr id="350" name="Google Shape;350;p22"/>
          <p:cNvPicPr preferRelativeResize="0"/>
          <p:nvPr/>
        </p:nvPicPr>
        <p:blipFill>
          <a:blip r:embed="rId4">
            <a:alphaModFix/>
          </a:blip>
          <a:stretch>
            <a:fillRect/>
          </a:stretch>
        </p:blipFill>
        <p:spPr>
          <a:xfrm>
            <a:off x="609600" y="112050"/>
            <a:ext cx="5927771" cy="307050"/>
          </a:xfrm>
          <a:prstGeom prst="rect">
            <a:avLst/>
          </a:prstGeom>
          <a:noFill/>
          <a:ln>
            <a:noFill/>
          </a:ln>
        </p:spPr>
      </p:pic>
      <p:sp>
        <p:nvSpPr>
          <p:cNvPr id="351" name="Google Shape;351;p22"/>
          <p:cNvSpPr txBox="1"/>
          <p:nvPr/>
        </p:nvSpPr>
        <p:spPr>
          <a:xfrm>
            <a:off x="652600" y="412700"/>
            <a:ext cx="5884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a:latin typeface="Nunito"/>
                <a:ea typeface="Nunito"/>
                <a:cs typeface="Nunito"/>
                <a:sym typeface="Nunito"/>
              </a:rPr>
              <a:t>i, j étant l’arc du parcours.</a:t>
            </a:r>
            <a:endParaRPr>
              <a:latin typeface="Nunito"/>
              <a:ea typeface="Nunito"/>
              <a:cs typeface="Nunito"/>
              <a:sym typeface="Nunito"/>
            </a:endParaRPr>
          </a:p>
        </p:txBody>
      </p:sp>
      <p:sp>
        <p:nvSpPr>
          <p:cNvPr id="352" name="Google Shape;352;p22"/>
          <p:cNvSpPr txBox="1"/>
          <p:nvPr/>
        </p:nvSpPr>
        <p:spPr>
          <a:xfrm>
            <a:off x="4545800" y="727825"/>
            <a:ext cx="3618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a:latin typeface="Nunito"/>
                <a:ea typeface="Nunito"/>
                <a:cs typeface="Nunito"/>
                <a:sym typeface="Nunito"/>
              </a:rPr>
              <a:t>On considère Q=1 ici.</a:t>
            </a:r>
            <a:endParaRPr>
              <a:latin typeface="Nunito"/>
              <a:ea typeface="Nunito"/>
              <a:cs typeface="Nunito"/>
              <a:sym typeface="Nunito"/>
            </a:endParaRPr>
          </a:p>
        </p:txBody>
      </p:sp>
      <p:sp>
        <p:nvSpPr>
          <p:cNvPr id="353" name="Google Shape;353;p22"/>
          <p:cNvSpPr txBox="1"/>
          <p:nvPr/>
        </p:nvSpPr>
        <p:spPr>
          <a:xfrm>
            <a:off x="723750" y="2089925"/>
            <a:ext cx="81525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u="sng">
                <a:solidFill>
                  <a:srgbClr val="0000FF"/>
                </a:solidFill>
                <a:latin typeface="Nunito"/>
                <a:ea typeface="Nunito"/>
                <a:cs typeface="Nunito"/>
                <a:sym typeface="Nunito"/>
              </a:rPr>
              <a:t>Calcul de la quantité totale de phéromones</a:t>
            </a:r>
            <a:endParaRPr b="1" u="sng">
              <a:solidFill>
                <a:srgbClr val="0000FF"/>
              </a:solidFill>
              <a:latin typeface="Nunito"/>
              <a:ea typeface="Nunito"/>
              <a:cs typeface="Nunito"/>
              <a:sym typeface="Nunito"/>
            </a:endParaRPr>
          </a:p>
        </p:txBody>
      </p:sp>
      <p:pic>
        <p:nvPicPr>
          <p:cNvPr id="354" name="Google Shape;354;p22"/>
          <p:cNvPicPr preferRelativeResize="0"/>
          <p:nvPr/>
        </p:nvPicPr>
        <p:blipFill>
          <a:blip r:embed="rId5">
            <a:alphaModFix/>
          </a:blip>
          <a:stretch>
            <a:fillRect/>
          </a:stretch>
        </p:blipFill>
        <p:spPr>
          <a:xfrm>
            <a:off x="500125" y="2490125"/>
            <a:ext cx="1587376" cy="943100"/>
          </a:xfrm>
          <a:prstGeom prst="rect">
            <a:avLst/>
          </a:prstGeom>
          <a:noFill/>
          <a:ln>
            <a:noFill/>
          </a:ln>
        </p:spPr>
      </p:pic>
      <p:sp>
        <p:nvSpPr>
          <p:cNvPr id="355" name="Google Shape;355;p22"/>
          <p:cNvSpPr txBox="1"/>
          <p:nvPr/>
        </p:nvSpPr>
        <p:spPr>
          <a:xfrm>
            <a:off x="2563625" y="2669325"/>
            <a:ext cx="2744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u="sng">
                <a:solidFill>
                  <a:srgbClr val="A61C00"/>
                </a:solidFill>
                <a:latin typeface="Nunito"/>
                <a:ea typeface="Nunito"/>
                <a:cs typeface="Nunito"/>
                <a:sym typeface="Nunito"/>
              </a:rPr>
              <a:t>sans évaporation</a:t>
            </a:r>
            <a:endParaRPr b="1" u="sng">
              <a:solidFill>
                <a:srgbClr val="A61C00"/>
              </a:solidFill>
              <a:latin typeface="Nunito"/>
              <a:ea typeface="Nunito"/>
              <a:cs typeface="Nunito"/>
              <a:sym typeface="Nunito"/>
            </a:endParaRPr>
          </a:p>
        </p:txBody>
      </p:sp>
      <p:pic>
        <p:nvPicPr>
          <p:cNvPr id="356" name="Google Shape;356;p22"/>
          <p:cNvPicPr preferRelativeResize="0"/>
          <p:nvPr/>
        </p:nvPicPr>
        <p:blipFill>
          <a:blip r:embed="rId6">
            <a:alphaModFix/>
          </a:blip>
          <a:stretch>
            <a:fillRect/>
          </a:stretch>
        </p:blipFill>
        <p:spPr>
          <a:xfrm>
            <a:off x="152400" y="3585625"/>
            <a:ext cx="6802501" cy="1143000"/>
          </a:xfrm>
          <a:prstGeom prst="rect">
            <a:avLst/>
          </a:prstGeom>
          <a:noFill/>
          <a:ln>
            <a:noFill/>
          </a:ln>
        </p:spPr>
      </p:pic>
      <p:sp>
        <p:nvSpPr>
          <p:cNvPr id="357" name="Google Shape;357;p22"/>
          <p:cNvSpPr txBox="1"/>
          <p:nvPr/>
        </p:nvSpPr>
        <p:spPr>
          <a:xfrm>
            <a:off x="4251000" y="3706163"/>
            <a:ext cx="1758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u="sng">
                <a:solidFill>
                  <a:srgbClr val="A61C00"/>
                </a:solidFill>
                <a:latin typeface="Nunito"/>
                <a:ea typeface="Nunito"/>
                <a:cs typeface="Nunito"/>
                <a:sym typeface="Nunito"/>
              </a:rPr>
              <a:t>avec évaporation</a:t>
            </a:r>
            <a:endParaRPr b="1" u="sng">
              <a:solidFill>
                <a:srgbClr val="A61C00"/>
              </a:solidFill>
              <a:latin typeface="Nunito"/>
              <a:ea typeface="Nunito"/>
              <a:cs typeface="Nunito"/>
              <a:sym typeface="Nunito"/>
            </a:endParaRPr>
          </a:p>
        </p:txBody>
      </p:sp>
      <p:sp>
        <p:nvSpPr>
          <p:cNvPr id="358" name="Google Shape;358;p22"/>
          <p:cNvSpPr txBox="1"/>
          <p:nvPr/>
        </p:nvSpPr>
        <p:spPr>
          <a:xfrm>
            <a:off x="530625" y="4743000"/>
            <a:ext cx="6109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a:solidFill>
                  <a:srgbClr val="0000FF"/>
                </a:solidFill>
                <a:latin typeface="Nunito"/>
                <a:ea typeface="Nunito"/>
                <a:cs typeface="Nunito"/>
                <a:sym typeface="Nunito"/>
              </a:rPr>
              <a:t>p est le taux d’évaporation. On considère ici p=0.5</a:t>
            </a:r>
            <a:endParaRPr>
              <a:solidFill>
                <a:srgbClr val="0000FF"/>
              </a:solidFill>
              <a:latin typeface="Nunito"/>
              <a:ea typeface="Nunito"/>
              <a:cs typeface="Nunito"/>
              <a:sym typeface="Nunito"/>
            </a:endParaRPr>
          </a:p>
        </p:txBody>
      </p:sp>
      <p:pic>
        <p:nvPicPr>
          <p:cNvPr id="359" name="Google Shape;359;p22"/>
          <p:cNvPicPr preferRelativeResize="0"/>
          <p:nvPr/>
        </p:nvPicPr>
        <p:blipFill>
          <a:blip r:embed="rId7">
            <a:alphaModFix/>
          </a:blip>
          <a:stretch>
            <a:fillRect/>
          </a:stretch>
        </p:blipFill>
        <p:spPr>
          <a:xfrm>
            <a:off x="6639825" y="2689751"/>
            <a:ext cx="2194474" cy="1402200"/>
          </a:xfrm>
          <a:prstGeom prst="rect">
            <a:avLst/>
          </a:prstGeom>
          <a:noFill/>
          <a:ln>
            <a:noFill/>
          </a:ln>
        </p:spPr>
      </p:pic>
      <p:sp>
        <p:nvSpPr>
          <p:cNvPr id="360" name="Google Shape;360;p22"/>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pic>
        <p:nvPicPr>
          <p:cNvPr id="365" name="Google Shape;365;p23"/>
          <p:cNvPicPr preferRelativeResize="0"/>
          <p:nvPr/>
        </p:nvPicPr>
        <p:blipFill>
          <a:blip r:embed="rId3">
            <a:alphaModFix/>
          </a:blip>
          <a:stretch>
            <a:fillRect/>
          </a:stretch>
        </p:blipFill>
        <p:spPr>
          <a:xfrm>
            <a:off x="147425" y="1124600"/>
            <a:ext cx="2629650" cy="3571649"/>
          </a:xfrm>
          <a:prstGeom prst="rect">
            <a:avLst/>
          </a:prstGeom>
          <a:noFill/>
          <a:ln>
            <a:noFill/>
          </a:ln>
        </p:spPr>
      </p:pic>
      <p:pic>
        <p:nvPicPr>
          <p:cNvPr id="366" name="Google Shape;366;p23"/>
          <p:cNvPicPr preferRelativeResize="0"/>
          <p:nvPr/>
        </p:nvPicPr>
        <p:blipFill>
          <a:blip r:embed="rId4">
            <a:alphaModFix/>
          </a:blip>
          <a:stretch>
            <a:fillRect/>
          </a:stretch>
        </p:blipFill>
        <p:spPr>
          <a:xfrm>
            <a:off x="2895425" y="1490200"/>
            <a:ext cx="2929500" cy="3206050"/>
          </a:xfrm>
          <a:prstGeom prst="rect">
            <a:avLst/>
          </a:prstGeom>
          <a:noFill/>
          <a:ln>
            <a:noFill/>
          </a:ln>
        </p:spPr>
      </p:pic>
      <p:pic>
        <p:nvPicPr>
          <p:cNvPr id="367" name="Google Shape;367;p23"/>
          <p:cNvPicPr preferRelativeResize="0"/>
          <p:nvPr/>
        </p:nvPicPr>
        <p:blipFill>
          <a:blip r:embed="rId5">
            <a:alphaModFix/>
          </a:blip>
          <a:stretch>
            <a:fillRect/>
          </a:stretch>
        </p:blipFill>
        <p:spPr>
          <a:xfrm>
            <a:off x="6182425" y="1650646"/>
            <a:ext cx="2809175" cy="2872705"/>
          </a:xfrm>
          <a:prstGeom prst="rect">
            <a:avLst/>
          </a:prstGeom>
          <a:noFill/>
          <a:ln>
            <a:noFill/>
          </a:ln>
        </p:spPr>
      </p:pic>
      <p:cxnSp>
        <p:nvCxnSpPr>
          <p:cNvPr id="368" name="Google Shape;368;p23"/>
          <p:cNvCxnSpPr/>
          <p:nvPr/>
        </p:nvCxnSpPr>
        <p:spPr>
          <a:xfrm flipH="1" rot="10800000">
            <a:off x="5643625" y="3411600"/>
            <a:ext cx="538800" cy="20100"/>
          </a:xfrm>
          <a:prstGeom prst="straightConnector1">
            <a:avLst/>
          </a:prstGeom>
          <a:noFill/>
          <a:ln cap="flat" cmpd="sng" w="38100">
            <a:solidFill>
              <a:srgbClr val="FF0000"/>
            </a:solidFill>
            <a:prstDash val="solid"/>
            <a:round/>
            <a:headEnd len="med" w="med" type="none"/>
            <a:tailEnd len="med" w="med" type="triangle"/>
          </a:ln>
        </p:spPr>
      </p:cxnSp>
      <p:pic>
        <p:nvPicPr>
          <p:cNvPr id="369" name="Google Shape;369;p23"/>
          <p:cNvPicPr preferRelativeResize="0"/>
          <p:nvPr/>
        </p:nvPicPr>
        <p:blipFill>
          <a:blip r:embed="rId6">
            <a:alphaModFix/>
          </a:blip>
          <a:stretch>
            <a:fillRect/>
          </a:stretch>
        </p:blipFill>
        <p:spPr>
          <a:xfrm>
            <a:off x="6411225" y="175151"/>
            <a:ext cx="2194474" cy="1402200"/>
          </a:xfrm>
          <a:prstGeom prst="rect">
            <a:avLst/>
          </a:prstGeom>
          <a:noFill/>
          <a:ln>
            <a:noFill/>
          </a:ln>
        </p:spPr>
      </p:pic>
      <p:sp>
        <p:nvSpPr>
          <p:cNvPr id="370" name="Google Shape;370;p23"/>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pic>
        <p:nvPicPr>
          <p:cNvPr id="375" name="Google Shape;375;p24"/>
          <p:cNvPicPr preferRelativeResize="0"/>
          <p:nvPr/>
        </p:nvPicPr>
        <p:blipFill>
          <a:blip r:embed="rId3">
            <a:alphaModFix/>
          </a:blip>
          <a:stretch>
            <a:fillRect/>
          </a:stretch>
        </p:blipFill>
        <p:spPr>
          <a:xfrm>
            <a:off x="4648200" y="152400"/>
            <a:ext cx="4241237" cy="4838699"/>
          </a:xfrm>
          <a:prstGeom prst="rect">
            <a:avLst/>
          </a:prstGeom>
          <a:noFill/>
          <a:ln>
            <a:noFill/>
          </a:ln>
        </p:spPr>
      </p:pic>
      <p:sp>
        <p:nvSpPr>
          <p:cNvPr id="376" name="Google Shape;376;p24"/>
          <p:cNvSpPr txBox="1"/>
          <p:nvPr/>
        </p:nvSpPr>
        <p:spPr>
          <a:xfrm>
            <a:off x="2014475" y="524600"/>
            <a:ext cx="24702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a:latin typeface="Nunito"/>
                <a:ea typeface="Nunito"/>
                <a:cs typeface="Nunito"/>
                <a:sym typeface="Nunito"/>
              </a:rPr>
              <a:t>Pour un taux d’évaporation p=0.5 et une matrice de phéromones égale à 1 , on obtient les quantités de phéromones suivantes.</a:t>
            </a:r>
            <a:endParaRPr>
              <a:latin typeface="Nunito"/>
              <a:ea typeface="Nunito"/>
              <a:cs typeface="Nunito"/>
              <a:sym typeface="Nunito"/>
            </a:endParaRPr>
          </a:p>
        </p:txBody>
      </p:sp>
      <p:pic>
        <p:nvPicPr>
          <p:cNvPr id="377" name="Google Shape;377;p24"/>
          <p:cNvPicPr preferRelativeResize="0"/>
          <p:nvPr/>
        </p:nvPicPr>
        <p:blipFill>
          <a:blip r:embed="rId4">
            <a:alphaModFix/>
          </a:blip>
          <a:stretch>
            <a:fillRect/>
          </a:stretch>
        </p:blipFill>
        <p:spPr>
          <a:xfrm>
            <a:off x="1143000" y="1876100"/>
            <a:ext cx="3041878" cy="3115000"/>
          </a:xfrm>
          <a:prstGeom prst="rect">
            <a:avLst/>
          </a:prstGeom>
          <a:noFill/>
          <a:ln>
            <a:noFill/>
          </a:ln>
        </p:spPr>
      </p:pic>
      <p:sp>
        <p:nvSpPr>
          <p:cNvPr id="378" name="Google Shape;378;p24"/>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pic>
        <p:nvPicPr>
          <p:cNvPr id="383" name="Google Shape;383;p25"/>
          <p:cNvPicPr preferRelativeResize="0"/>
          <p:nvPr/>
        </p:nvPicPr>
        <p:blipFill>
          <a:blip r:embed="rId3">
            <a:alphaModFix/>
          </a:blip>
          <a:stretch>
            <a:fillRect/>
          </a:stretch>
        </p:blipFill>
        <p:spPr>
          <a:xfrm>
            <a:off x="2635600" y="1114100"/>
            <a:ext cx="3510624" cy="1646175"/>
          </a:xfrm>
          <a:prstGeom prst="rect">
            <a:avLst/>
          </a:prstGeom>
          <a:noFill/>
          <a:ln>
            <a:noFill/>
          </a:ln>
        </p:spPr>
      </p:pic>
      <p:sp>
        <p:nvSpPr>
          <p:cNvPr id="384" name="Google Shape;384;p25"/>
          <p:cNvSpPr txBox="1"/>
          <p:nvPr/>
        </p:nvSpPr>
        <p:spPr>
          <a:xfrm>
            <a:off x="1943550" y="280550"/>
            <a:ext cx="66072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sz="1800">
                <a:solidFill>
                  <a:srgbClr val="0000FF"/>
                </a:solidFill>
                <a:latin typeface="Nunito"/>
                <a:ea typeface="Nunito"/>
                <a:cs typeface="Nunito"/>
                <a:sym typeface="Nunito"/>
              </a:rPr>
              <a:t>Calcul de la probabilité de choix d’un chemin en fonction du taux de phéromones et de la distance</a:t>
            </a:r>
            <a:endParaRPr b="1" sz="1800">
              <a:solidFill>
                <a:srgbClr val="0000FF"/>
              </a:solidFill>
              <a:latin typeface="Nunito"/>
              <a:ea typeface="Nunito"/>
              <a:cs typeface="Nunito"/>
              <a:sym typeface="Nunito"/>
            </a:endParaRPr>
          </a:p>
        </p:txBody>
      </p:sp>
      <p:sp>
        <p:nvSpPr>
          <p:cNvPr id="385" name="Google Shape;385;p25"/>
          <p:cNvSpPr txBox="1"/>
          <p:nvPr/>
        </p:nvSpPr>
        <p:spPr>
          <a:xfrm>
            <a:off x="2070650" y="2948825"/>
            <a:ext cx="5428200" cy="877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500"/>
              <a:t>α est le facteur phéromonal</a:t>
            </a:r>
            <a:endParaRPr sz="1500"/>
          </a:p>
          <a:p>
            <a:pPr indent="0" lvl="0" marL="0" rtl="0" algn="l">
              <a:spcBef>
                <a:spcPts val="0"/>
              </a:spcBef>
              <a:spcAft>
                <a:spcPts val="0"/>
              </a:spcAft>
              <a:buNone/>
            </a:pPr>
            <a:r>
              <a:rPr lang="fr" sz="1500"/>
              <a:t>β est le facteur heuristique</a:t>
            </a:r>
            <a:endParaRPr sz="1500"/>
          </a:p>
          <a:p>
            <a:pPr indent="0" lvl="0" marL="0" rtl="0" algn="l">
              <a:spcBef>
                <a:spcPts val="0"/>
              </a:spcBef>
              <a:spcAft>
                <a:spcPts val="0"/>
              </a:spcAft>
              <a:buNone/>
            </a:pPr>
            <a:r>
              <a:rPr lang="fr" sz="1500"/>
              <a:t>       = 1/ Li,j</a:t>
            </a:r>
            <a:endParaRPr sz="1500"/>
          </a:p>
        </p:txBody>
      </p:sp>
      <p:pic>
        <p:nvPicPr>
          <p:cNvPr id="386" name="Google Shape;386;p25"/>
          <p:cNvPicPr preferRelativeResize="0"/>
          <p:nvPr/>
        </p:nvPicPr>
        <p:blipFill>
          <a:blip r:embed="rId4">
            <a:alphaModFix/>
          </a:blip>
          <a:stretch>
            <a:fillRect/>
          </a:stretch>
        </p:blipFill>
        <p:spPr>
          <a:xfrm>
            <a:off x="2146850" y="3478300"/>
            <a:ext cx="363150" cy="271525"/>
          </a:xfrm>
          <a:prstGeom prst="rect">
            <a:avLst/>
          </a:prstGeom>
          <a:noFill/>
          <a:ln>
            <a:noFill/>
          </a:ln>
        </p:spPr>
      </p:pic>
      <p:pic>
        <p:nvPicPr>
          <p:cNvPr id="387" name="Google Shape;387;p25"/>
          <p:cNvPicPr preferRelativeResize="0"/>
          <p:nvPr/>
        </p:nvPicPr>
        <p:blipFill>
          <a:blip r:embed="rId5">
            <a:alphaModFix/>
          </a:blip>
          <a:stretch>
            <a:fillRect/>
          </a:stretch>
        </p:blipFill>
        <p:spPr>
          <a:xfrm>
            <a:off x="6784900" y="1751250"/>
            <a:ext cx="1765849" cy="2984454"/>
          </a:xfrm>
          <a:prstGeom prst="rect">
            <a:avLst/>
          </a:prstGeom>
          <a:noFill/>
          <a:ln>
            <a:noFill/>
          </a:ln>
        </p:spPr>
      </p:pic>
      <p:sp>
        <p:nvSpPr>
          <p:cNvPr id="388" name="Google Shape;388;p25"/>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sp>
        <p:nvSpPr>
          <p:cNvPr id="393" name="Google Shape;393;p26"/>
          <p:cNvSpPr txBox="1"/>
          <p:nvPr>
            <p:ph type="title"/>
          </p:nvPr>
        </p:nvSpPr>
        <p:spPr>
          <a:xfrm>
            <a:off x="1303800" y="217575"/>
            <a:ext cx="3496200" cy="9993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fr">
                <a:solidFill>
                  <a:srgbClr val="0000FF"/>
                </a:solidFill>
              </a:rPr>
              <a:t>Exemple</a:t>
            </a:r>
            <a:endParaRPr>
              <a:solidFill>
                <a:srgbClr val="0000FF"/>
              </a:solidFill>
            </a:endParaRPr>
          </a:p>
        </p:txBody>
      </p:sp>
      <p:pic>
        <p:nvPicPr>
          <p:cNvPr id="394" name="Google Shape;394;p26"/>
          <p:cNvPicPr preferRelativeResize="0"/>
          <p:nvPr/>
        </p:nvPicPr>
        <p:blipFill>
          <a:blip r:embed="rId3">
            <a:alphaModFix/>
          </a:blip>
          <a:stretch>
            <a:fillRect/>
          </a:stretch>
        </p:blipFill>
        <p:spPr>
          <a:xfrm>
            <a:off x="4598399" y="2436075"/>
            <a:ext cx="4240801" cy="2025810"/>
          </a:xfrm>
          <a:prstGeom prst="rect">
            <a:avLst/>
          </a:prstGeom>
          <a:noFill/>
          <a:ln>
            <a:noFill/>
          </a:ln>
        </p:spPr>
      </p:pic>
      <p:sp>
        <p:nvSpPr>
          <p:cNvPr id="395" name="Google Shape;395;p26"/>
          <p:cNvSpPr txBox="1"/>
          <p:nvPr/>
        </p:nvSpPr>
        <p:spPr>
          <a:xfrm>
            <a:off x="5450175" y="1876175"/>
            <a:ext cx="14334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a:latin typeface="Nunito"/>
                <a:ea typeface="Nunito"/>
                <a:cs typeface="Nunito"/>
                <a:sym typeface="Nunito"/>
              </a:rPr>
              <a:t>Matrice de coût</a:t>
            </a:r>
            <a:endParaRPr b="1">
              <a:latin typeface="Nunito"/>
              <a:ea typeface="Nunito"/>
              <a:cs typeface="Nunito"/>
              <a:sym typeface="Nunito"/>
            </a:endParaRPr>
          </a:p>
        </p:txBody>
      </p:sp>
      <p:sp>
        <p:nvSpPr>
          <p:cNvPr id="396" name="Google Shape;396;p26"/>
          <p:cNvSpPr txBox="1"/>
          <p:nvPr/>
        </p:nvSpPr>
        <p:spPr>
          <a:xfrm>
            <a:off x="7097075" y="1850725"/>
            <a:ext cx="1433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a:latin typeface="Nunito"/>
                <a:ea typeface="Nunito"/>
                <a:cs typeface="Nunito"/>
                <a:sym typeface="Nunito"/>
              </a:rPr>
              <a:t>Matrice de phéromones</a:t>
            </a:r>
            <a:endParaRPr b="1">
              <a:latin typeface="Nunito"/>
              <a:ea typeface="Nunito"/>
              <a:cs typeface="Nunito"/>
              <a:sym typeface="Nunito"/>
            </a:endParaRPr>
          </a:p>
        </p:txBody>
      </p:sp>
      <p:sp>
        <p:nvSpPr>
          <p:cNvPr id="397" name="Google Shape;397;p26"/>
          <p:cNvSpPr txBox="1"/>
          <p:nvPr/>
        </p:nvSpPr>
        <p:spPr>
          <a:xfrm>
            <a:off x="4159525" y="1276725"/>
            <a:ext cx="833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highlight>
                <a:schemeClr val="lt1"/>
              </a:highlight>
              <a:latin typeface="Nunito"/>
              <a:ea typeface="Nunito"/>
              <a:cs typeface="Nunito"/>
              <a:sym typeface="Nunito"/>
            </a:endParaRPr>
          </a:p>
        </p:txBody>
      </p:sp>
      <p:pic>
        <p:nvPicPr>
          <p:cNvPr id="398" name="Google Shape;398;p26"/>
          <p:cNvPicPr preferRelativeResize="0"/>
          <p:nvPr/>
        </p:nvPicPr>
        <p:blipFill>
          <a:blip r:embed="rId4">
            <a:alphaModFix/>
          </a:blip>
          <a:stretch>
            <a:fillRect/>
          </a:stretch>
        </p:blipFill>
        <p:spPr>
          <a:xfrm>
            <a:off x="152400" y="1524525"/>
            <a:ext cx="4151339" cy="3161775"/>
          </a:xfrm>
          <a:prstGeom prst="rect">
            <a:avLst/>
          </a:prstGeom>
          <a:noFill/>
          <a:ln>
            <a:noFill/>
          </a:ln>
        </p:spPr>
      </p:pic>
      <p:sp>
        <p:nvSpPr>
          <p:cNvPr id="399" name="Google Shape;399;p26"/>
          <p:cNvSpPr txBox="1"/>
          <p:nvPr/>
        </p:nvSpPr>
        <p:spPr>
          <a:xfrm>
            <a:off x="4494975" y="2598175"/>
            <a:ext cx="1057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a:latin typeface="Nunito"/>
                <a:ea typeface="Nunito"/>
                <a:cs typeface="Nunito"/>
                <a:sym typeface="Nunito"/>
              </a:rPr>
              <a:t>= </a:t>
            </a:r>
            <a:r>
              <a:rPr b="1" lang="fr">
                <a:solidFill>
                  <a:srgbClr val="6AA84F"/>
                </a:solidFill>
                <a:latin typeface="Nunito"/>
                <a:ea typeface="Nunito"/>
                <a:cs typeface="Nunito"/>
                <a:sym typeface="Nunito"/>
              </a:rPr>
              <a:t>0.0506</a:t>
            </a:r>
            <a:endParaRPr b="1">
              <a:solidFill>
                <a:srgbClr val="6AA84F"/>
              </a:solidFill>
              <a:latin typeface="Nunito"/>
              <a:ea typeface="Nunito"/>
              <a:cs typeface="Nunito"/>
              <a:sym typeface="Nunito"/>
            </a:endParaRPr>
          </a:p>
        </p:txBody>
      </p:sp>
      <p:sp>
        <p:nvSpPr>
          <p:cNvPr id="400" name="Google Shape;400;p26"/>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pic>
        <p:nvPicPr>
          <p:cNvPr id="405" name="Google Shape;405;p27"/>
          <p:cNvPicPr preferRelativeResize="0"/>
          <p:nvPr/>
        </p:nvPicPr>
        <p:blipFill>
          <a:blip r:embed="rId3">
            <a:alphaModFix/>
          </a:blip>
          <a:stretch>
            <a:fillRect/>
          </a:stretch>
        </p:blipFill>
        <p:spPr>
          <a:xfrm>
            <a:off x="2691700" y="152400"/>
            <a:ext cx="2244250" cy="3983375"/>
          </a:xfrm>
          <a:prstGeom prst="rect">
            <a:avLst/>
          </a:prstGeom>
          <a:noFill/>
          <a:ln>
            <a:noFill/>
          </a:ln>
        </p:spPr>
      </p:pic>
      <p:pic>
        <p:nvPicPr>
          <p:cNvPr id="406" name="Google Shape;406;p27"/>
          <p:cNvPicPr preferRelativeResize="0"/>
          <p:nvPr/>
        </p:nvPicPr>
        <p:blipFill>
          <a:blip r:embed="rId4">
            <a:alphaModFix/>
          </a:blip>
          <a:stretch>
            <a:fillRect/>
          </a:stretch>
        </p:blipFill>
        <p:spPr>
          <a:xfrm>
            <a:off x="5318350" y="152400"/>
            <a:ext cx="3555250" cy="3983376"/>
          </a:xfrm>
          <a:prstGeom prst="rect">
            <a:avLst/>
          </a:prstGeom>
          <a:noFill/>
          <a:ln>
            <a:noFill/>
          </a:ln>
        </p:spPr>
      </p:pic>
      <p:sp>
        <p:nvSpPr>
          <p:cNvPr id="407" name="Google Shape;407;p27"/>
          <p:cNvSpPr txBox="1"/>
          <p:nvPr/>
        </p:nvSpPr>
        <p:spPr>
          <a:xfrm>
            <a:off x="144350" y="4417725"/>
            <a:ext cx="8729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a:latin typeface="Nunito"/>
                <a:ea typeface="Nunito"/>
                <a:cs typeface="Nunito"/>
                <a:sym typeface="Nunito"/>
              </a:rPr>
              <a:t>L’objectif est de trouver le bon arbitrage entre le facteur phéromonal et le facteur lié à la distance.</a:t>
            </a:r>
            <a:endParaRPr>
              <a:latin typeface="Nunito"/>
              <a:ea typeface="Nunito"/>
              <a:cs typeface="Nunito"/>
              <a:sym typeface="Nunito"/>
            </a:endParaRPr>
          </a:p>
        </p:txBody>
      </p:sp>
      <p:sp>
        <p:nvSpPr>
          <p:cNvPr id="408" name="Google Shape;408;p27"/>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28"/>
          <p:cNvSpPr txBox="1"/>
          <p:nvPr>
            <p:ph type="title"/>
          </p:nvPr>
        </p:nvSpPr>
        <p:spPr>
          <a:xfrm>
            <a:off x="1120825" y="70150"/>
            <a:ext cx="7962300" cy="56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fr" sz="1820"/>
              <a:t>Exemple de visualisation de la matrice de coût à l’aide du logiciel Qjis</a:t>
            </a:r>
            <a:endParaRPr sz="1820"/>
          </a:p>
        </p:txBody>
      </p:sp>
      <p:pic>
        <p:nvPicPr>
          <p:cNvPr id="414" name="Google Shape;414;p28"/>
          <p:cNvPicPr preferRelativeResize="0"/>
          <p:nvPr/>
        </p:nvPicPr>
        <p:blipFill>
          <a:blip r:embed="rId3">
            <a:alphaModFix/>
          </a:blip>
          <a:stretch>
            <a:fillRect/>
          </a:stretch>
        </p:blipFill>
        <p:spPr>
          <a:xfrm>
            <a:off x="609600" y="3532150"/>
            <a:ext cx="3086100" cy="1638300"/>
          </a:xfrm>
          <a:prstGeom prst="rect">
            <a:avLst/>
          </a:prstGeom>
          <a:noFill/>
          <a:ln>
            <a:noFill/>
          </a:ln>
        </p:spPr>
      </p:pic>
      <p:sp>
        <p:nvSpPr>
          <p:cNvPr id="415" name="Google Shape;415;p28"/>
          <p:cNvSpPr txBox="1"/>
          <p:nvPr/>
        </p:nvSpPr>
        <p:spPr>
          <a:xfrm>
            <a:off x="1293000" y="529775"/>
            <a:ext cx="2745600" cy="27705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Nunito"/>
              <a:buChar char="●"/>
            </a:pPr>
            <a:r>
              <a:rPr lang="fr">
                <a:latin typeface="Nunito"/>
                <a:ea typeface="Nunito"/>
                <a:cs typeface="Nunito"/>
                <a:sym typeface="Nunito"/>
              </a:rPr>
              <a:t>traitement des adresses</a:t>
            </a:r>
            <a:endParaRPr>
              <a:latin typeface="Nunito"/>
              <a:ea typeface="Nunito"/>
              <a:cs typeface="Nunito"/>
              <a:sym typeface="Nunito"/>
            </a:endParaRPr>
          </a:p>
          <a:p>
            <a:pPr indent="0" lvl="0" marL="457200" rtl="0" algn="l">
              <a:spcBef>
                <a:spcPts val="0"/>
              </a:spcBef>
              <a:spcAft>
                <a:spcPts val="0"/>
              </a:spcAft>
              <a:buNone/>
            </a:pPr>
            <a:r>
              <a:rPr lang="fr">
                <a:latin typeface="Nunito"/>
                <a:ea typeface="Nunito"/>
                <a:cs typeface="Nunito"/>
                <a:sym typeface="Nunito"/>
              </a:rPr>
              <a:t>en les convertissant en coordonnées Lambert 93</a:t>
            </a:r>
            <a:endParaRPr>
              <a:latin typeface="Nunito"/>
              <a:ea typeface="Nunito"/>
              <a:cs typeface="Nunito"/>
              <a:sym typeface="Nunito"/>
            </a:endParaRPr>
          </a:p>
          <a:p>
            <a:pPr indent="0" lvl="0" marL="457200" rtl="0" algn="l">
              <a:spcBef>
                <a:spcPts val="0"/>
              </a:spcBef>
              <a:spcAft>
                <a:spcPts val="0"/>
              </a:spcAft>
              <a:buNone/>
            </a:pPr>
            <a:r>
              <a:t/>
            </a:r>
            <a:endParaRPr>
              <a:latin typeface="Nunito"/>
              <a:ea typeface="Nunito"/>
              <a:cs typeface="Nunito"/>
              <a:sym typeface="Nunito"/>
            </a:endParaRPr>
          </a:p>
          <a:p>
            <a:pPr indent="-317500" lvl="0" marL="457200" rtl="0" algn="l">
              <a:spcBef>
                <a:spcPts val="0"/>
              </a:spcBef>
              <a:spcAft>
                <a:spcPts val="0"/>
              </a:spcAft>
              <a:buSzPts val="1400"/>
              <a:buFont typeface="Nunito"/>
              <a:buChar char="●"/>
            </a:pPr>
            <a:r>
              <a:rPr lang="fr">
                <a:latin typeface="Nunito"/>
                <a:ea typeface="Nunito"/>
                <a:cs typeface="Nunito"/>
                <a:sym typeface="Nunito"/>
              </a:rPr>
              <a:t>calcul dans “tronçon de route” des distances et du temps en fonction de la vitesse.</a:t>
            </a:r>
            <a:endParaRPr>
              <a:latin typeface="Nunito"/>
              <a:ea typeface="Nunito"/>
              <a:cs typeface="Nunito"/>
              <a:sym typeface="Nunito"/>
            </a:endParaRPr>
          </a:p>
          <a:p>
            <a:pPr indent="0" lvl="0" marL="457200" rtl="0" algn="l">
              <a:spcBef>
                <a:spcPts val="0"/>
              </a:spcBef>
              <a:spcAft>
                <a:spcPts val="0"/>
              </a:spcAft>
              <a:buNone/>
            </a:pPr>
            <a:r>
              <a:t/>
            </a:r>
            <a:endParaRPr>
              <a:latin typeface="Nunito"/>
              <a:ea typeface="Nunito"/>
              <a:cs typeface="Nunito"/>
              <a:sym typeface="Nunito"/>
            </a:endParaRPr>
          </a:p>
          <a:p>
            <a:pPr indent="-317500" lvl="0" marL="457200" rtl="0" algn="l">
              <a:spcBef>
                <a:spcPts val="0"/>
              </a:spcBef>
              <a:spcAft>
                <a:spcPts val="0"/>
              </a:spcAft>
              <a:buSzPts val="1400"/>
              <a:buFont typeface="Nunito"/>
              <a:buChar char="●"/>
            </a:pPr>
            <a:r>
              <a:rPr lang="fr">
                <a:latin typeface="Nunito"/>
                <a:ea typeface="Nunito"/>
                <a:cs typeface="Nunito"/>
                <a:sym typeface="Nunito"/>
              </a:rPr>
              <a:t>calcul de la matrice de coût et rattachement au réseau routier</a:t>
            </a:r>
            <a:endParaRPr>
              <a:latin typeface="Nunito"/>
              <a:ea typeface="Nunito"/>
              <a:cs typeface="Nunito"/>
              <a:sym typeface="Nunito"/>
            </a:endParaRPr>
          </a:p>
        </p:txBody>
      </p:sp>
      <p:pic>
        <p:nvPicPr>
          <p:cNvPr id="416" name="Google Shape;416;p28"/>
          <p:cNvPicPr preferRelativeResize="0"/>
          <p:nvPr/>
        </p:nvPicPr>
        <p:blipFill>
          <a:blip r:embed="rId4">
            <a:alphaModFix/>
          </a:blip>
          <a:stretch>
            <a:fillRect/>
          </a:stretch>
        </p:blipFill>
        <p:spPr>
          <a:xfrm>
            <a:off x="3960675" y="951450"/>
            <a:ext cx="5030924" cy="3872875"/>
          </a:xfrm>
          <a:prstGeom prst="rect">
            <a:avLst/>
          </a:prstGeom>
          <a:noFill/>
          <a:ln>
            <a:noFill/>
          </a:ln>
        </p:spPr>
      </p:pic>
      <p:sp>
        <p:nvSpPr>
          <p:cNvPr id="417" name="Google Shape;417;p28"/>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14"/>
          <p:cNvSpPr txBox="1"/>
          <p:nvPr>
            <p:ph type="title"/>
          </p:nvPr>
        </p:nvSpPr>
        <p:spPr>
          <a:xfrm>
            <a:off x="1303800" y="217575"/>
            <a:ext cx="7030500" cy="9993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fr"/>
              <a:t>Définition du problème</a:t>
            </a:r>
            <a:endParaRPr/>
          </a:p>
          <a:p>
            <a:pPr indent="0" lvl="0" marL="0" rtl="0" algn="ctr">
              <a:spcBef>
                <a:spcPts val="0"/>
              </a:spcBef>
              <a:spcAft>
                <a:spcPts val="0"/>
              </a:spcAft>
              <a:buNone/>
            </a:pPr>
            <a:r>
              <a:rPr lang="fr"/>
              <a:t>du voyageur de commerce</a:t>
            </a:r>
            <a:endParaRPr/>
          </a:p>
        </p:txBody>
      </p:sp>
      <p:sp>
        <p:nvSpPr>
          <p:cNvPr id="286" name="Google Shape;286;p14"/>
          <p:cNvSpPr txBox="1"/>
          <p:nvPr>
            <p:ph idx="1" type="body"/>
          </p:nvPr>
        </p:nvSpPr>
        <p:spPr>
          <a:xfrm>
            <a:off x="1303800" y="1210925"/>
            <a:ext cx="7030500" cy="3831900"/>
          </a:xfrm>
          <a:prstGeom prst="rect">
            <a:avLst/>
          </a:prstGeom>
        </p:spPr>
        <p:txBody>
          <a:bodyPr anchorCtr="0" anchor="t" bIns="91425" lIns="91425" spcFirstLastPara="1" rIns="91425" wrap="square" tIns="91425">
            <a:normAutofit fontScale="25000" lnSpcReduction="20000"/>
          </a:bodyPr>
          <a:lstStyle/>
          <a:p>
            <a:pPr indent="0" lvl="0" marL="0" rtl="0" algn="l">
              <a:spcBef>
                <a:spcPts val="0"/>
              </a:spcBef>
              <a:spcAft>
                <a:spcPts val="0"/>
              </a:spcAft>
              <a:buNone/>
            </a:pPr>
            <a:r>
              <a:rPr lang="fr" sz="1500">
                <a:solidFill>
                  <a:srgbClr val="000000"/>
                </a:solidFill>
                <a:latin typeface="Arial"/>
                <a:ea typeface="Arial"/>
                <a:cs typeface="Arial"/>
                <a:sym typeface="Arial"/>
              </a:rPr>
              <a:t>	</a:t>
            </a:r>
            <a:endParaRPr sz="1500">
              <a:solidFill>
                <a:srgbClr val="000000"/>
              </a:solidFill>
              <a:latin typeface="Arial"/>
              <a:ea typeface="Arial"/>
              <a:cs typeface="Arial"/>
              <a:sym typeface="Arial"/>
            </a:endParaRPr>
          </a:p>
          <a:p>
            <a:pPr indent="-311988" lvl="0" marL="457200" rtl="0" algn="l">
              <a:spcBef>
                <a:spcPts val="1200"/>
              </a:spcBef>
              <a:spcAft>
                <a:spcPts val="0"/>
              </a:spcAft>
              <a:buClr>
                <a:srgbClr val="000000"/>
              </a:buClr>
              <a:buSzPct val="100000"/>
              <a:buFont typeface="Arial"/>
              <a:buChar char="●"/>
            </a:pPr>
            <a:r>
              <a:rPr lang="fr" sz="5252">
                <a:solidFill>
                  <a:srgbClr val="000000"/>
                </a:solidFill>
                <a:latin typeface="Arial"/>
                <a:ea typeface="Arial"/>
                <a:cs typeface="Arial"/>
                <a:sym typeface="Arial"/>
              </a:rPr>
              <a:t>P</a:t>
            </a:r>
            <a:r>
              <a:rPr lang="fr" sz="5252">
                <a:solidFill>
                  <a:srgbClr val="000000"/>
                </a:solidFill>
                <a:uFill>
                  <a:noFill/>
                </a:uFill>
                <a:latin typeface="Arial"/>
                <a:ea typeface="Arial"/>
                <a:cs typeface="Arial"/>
                <a:sym typeface="Arial"/>
                <a:hlinkClick r:id="rId3">
                  <a:extLst>
                    <a:ext uri="{A12FA001-AC4F-418D-AE19-62706E023703}">
                      <ahyp:hlinkClr val="tx"/>
                    </a:ext>
                  </a:extLst>
                </a:hlinkClick>
              </a:rPr>
              <a:t>roblème d'optimisation</a:t>
            </a:r>
            <a:r>
              <a:rPr lang="fr" sz="5252">
                <a:solidFill>
                  <a:srgbClr val="000000"/>
                </a:solidFill>
                <a:latin typeface="Arial"/>
                <a:ea typeface="Arial"/>
                <a:cs typeface="Arial"/>
                <a:sym typeface="Arial"/>
              </a:rPr>
              <a:t> qui, étant donné une liste de villes, et des distances entre toutes les paires de villes, détermine un plus court</a:t>
            </a:r>
            <a:r>
              <a:rPr lang="fr" sz="5252">
                <a:solidFill>
                  <a:srgbClr val="000000"/>
                </a:solidFill>
                <a:uFill>
                  <a:noFill/>
                </a:uFill>
                <a:latin typeface="Arial"/>
                <a:ea typeface="Arial"/>
                <a:cs typeface="Arial"/>
                <a:sym typeface="Arial"/>
                <a:hlinkClick r:id="rId4">
                  <a:extLst>
                    <a:ext uri="{A12FA001-AC4F-418D-AE19-62706E023703}">
                      <ahyp:hlinkClr val="tx"/>
                    </a:ext>
                  </a:extLst>
                </a:hlinkClick>
              </a:rPr>
              <a:t> circuit</a:t>
            </a:r>
            <a:r>
              <a:rPr lang="fr" sz="5252">
                <a:solidFill>
                  <a:srgbClr val="000000"/>
                </a:solidFill>
                <a:latin typeface="Arial"/>
                <a:ea typeface="Arial"/>
                <a:cs typeface="Arial"/>
                <a:sym typeface="Arial"/>
              </a:rPr>
              <a:t> qui visite chaque ville une et une seule fois.</a:t>
            </a:r>
            <a:endParaRPr sz="5252">
              <a:solidFill>
                <a:srgbClr val="000000"/>
              </a:solidFill>
              <a:latin typeface="Arial"/>
              <a:ea typeface="Arial"/>
              <a:cs typeface="Arial"/>
              <a:sym typeface="Arial"/>
            </a:endParaRPr>
          </a:p>
          <a:p>
            <a:pPr indent="0" lvl="0" marL="457200" rtl="0" algn="l">
              <a:spcBef>
                <a:spcPts val="1200"/>
              </a:spcBef>
              <a:spcAft>
                <a:spcPts val="0"/>
              </a:spcAft>
              <a:buNone/>
            </a:pPr>
            <a:r>
              <a:t/>
            </a:r>
            <a:endParaRPr sz="5200">
              <a:solidFill>
                <a:srgbClr val="000000"/>
              </a:solidFill>
              <a:latin typeface="Arial"/>
              <a:ea typeface="Arial"/>
              <a:cs typeface="Arial"/>
              <a:sym typeface="Arial"/>
            </a:endParaRPr>
          </a:p>
          <a:p>
            <a:pPr indent="-311150" lvl="0" marL="457200" rtl="0" algn="l">
              <a:spcBef>
                <a:spcPts val="1200"/>
              </a:spcBef>
              <a:spcAft>
                <a:spcPts val="0"/>
              </a:spcAft>
              <a:buClr>
                <a:srgbClr val="000000"/>
              </a:buClr>
              <a:buSzPct val="100000"/>
              <a:buFont typeface="Arial"/>
              <a:buChar char="●"/>
            </a:pPr>
            <a:r>
              <a:rPr lang="fr" sz="5200">
                <a:solidFill>
                  <a:srgbClr val="000000"/>
                </a:solidFill>
                <a:latin typeface="Arial"/>
                <a:ea typeface="Arial"/>
                <a:cs typeface="Arial"/>
                <a:sym typeface="Arial"/>
              </a:rPr>
              <a:t>Malgré la simplicité de son énoncé, il s'agit d'un problème d'optimisation complexe pour lequel on ne connaît pas d'algorithme permettant de trouver une solution exacte rapidement. </a:t>
            </a:r>
            <a:r>
              <a:rPr i="1" lang="fr" sz="5200">
                <a:solidFill>
                  <a:srgbClr val="000000"/>
                </a:solidFill>
                <a:latin typeface="Arial"/>
                <a:ea typeface="Arial"/>
                <a:cs typeface="Arial"/>
                <a:sym typeface="Arial"/>
              </a:rPr>
              <a:t>Pour une distance D, existe-t-il un chemin plus court que D passant par toutes les villes et qui termine dans la ville de départ.</a:t>
            </a:r>
            <a:endParaRPr sz="5200">
              <a:solidFill>
                <a:srgbClr val="000000"/>
              </a:solidFill>
              <a:latin typeface="Arial"/>
              <a:ea typeface="Arial"/>
              <a:cs typeface="Arial"/>
              <a:sym typeface="Arial"/>
            </a:endParaRPr>
          </a:p>
          <a:p>
            <a:pPr indent="0" lvl="0" marL="0" rtl="0" algn="l">
              <a:spcBef>
                <a:spcPts val="1200"/>
              </a:spcBef>
              <a:spcAft>
                <a:spcPts val="0"/>
              </a:spcAft>
              <a:buNone/>
            </a:pPr>
            <a:r>
              <a:t/>
            </a:r>
            <a:endParaRPr sz="5200">
              <a:solidFill>
                <a:srgbClr val="000000"/>
              </a:solidFill>
              <a:latin typeface="Arial"/>
              <a:ea typeface="Arial"/>
              <a:cs typeface="Arial"/>
              <a:sym typeface="Arial"/>
            </a:endParaRPr>
          </a:p>
          <a:p>
            <a:pPr indent="-311150" lvl="0" marL="457200" rtl="0" algn="l">
              <a:spcBef>
                <a:spcPts val="1200"/>
              </a:spcBef>
              <a:spcAft>
                <a:spcPts val="0"/>
              </a:spcAft>
              <a:buClr>
                <a:srgbClr val="000000"/>
              </a:buClr>
              <a:buSzPct val="100000"/>
              <a:buFont typeface="Arial"/>
              <a:buChar char="●"/>
            </a:pPr>
            <a:r>
              <a:rPr lang="fr" sz="5200">
                <a:solidFill>
                  <a:srgbClr val="000000"/>
                </a:solidFill>
                <a:latin typeface="Arial"/>
                <a:ea typeface="Arial"/>
                <a:cs typeface="Arial"/>
                <a:sym typeface="Arial"/>
              </a:rPr>
              <a:t>Ce problème a généré beaucoup de recherches et présente de nombreuses applications que ce soit en </a:t>
            </a:r>
            <a:r>
              <a:rPr b="1" lang="fr" sz="5200">
                <a:solidFill>
                  <a:srgbClr val="000000"/>
                </a:solidFill>
                <a:latin typeface="Arial"/>
                <a:ea typeface="Arial"/>
                <a:cs typeface="Arial"/>
                <a:sym typeface="Arial"/>
              </a:rPr>
              <a:t>planification</a:t>
            </a:r>
            <a:r>
              <a:rPr lang="fr" sz="5200">
                <a:solidFill>
                  <a:srgbClr val="000000"/>
                </a:solidFill>
                <a:latin typeface="Arial"/>
                <a:ea typeface="Arial"/>
                <a:cs typeface="Arial"/>
                <a:sym typeface="Arial"/>
              </a:rPr>
              <a:t> et en </a:t>
            </a:r>
            <a:r>
              <a:rPr b="1" lang="fr" sz="5200">
                <a:solidFill>
                  <a:srgbClr val="000000"/>
                </a:solidFill>
                <a:latin typeface="Arial"/>
                <a:ea typeface="Arial"/>
                <a:cs typeface="Arial"/>
                <a:sym typeface="Arial"/>
              </a:rPr>
              <a:t>logistique</a:t>
            </a:r>
            <a:r>
              <a:rPr lang="fr" sz="5200">
                <a:solidFill>
                  <a:srgbClr val="000000"/>
                </a:solidFill>
                <a:latin typeface="Arial"/>
                <a:ea typeface="Arial"/>
                <a:cs typeface="Arial"/>
                <a:sym typeface="Arial"/>
              </a:rPr>
              <a:t>, ou bien dans la</a:t>
            </a:r>
            <a:r>
              <a:rPr lang="fr" sz="5200">
                <a:solidFill>
                  <a:srgbClr val="000000"/>
                </a:solidFill>
                <a:uFill>
                  <a:noFill/>
                </a:uFill>
                <a:latin typeface="Arial"/>
                <a:ea typeface="Arial"/>
                <a:cs typeface="Arial"/>
                <a:sym typeface="Arial"/>
                <a:hlinkClick r:id="rId5">
                  <a:extLst>
                    <a:ext uri="{A12FA001-AC4F-418D-AE19-62706E023703}">
                      <ahyp:hlinkClr val="tx"/>
                    </a:ext>
                  </a:extLst>
                </a:hlinkClick>
              </a:rPr>
              <a:t> </a:t>
            </a:r>
            <a:r>
              <a:rPr b="1" lang="fr" sz="5200">
                <a:solidFill>
                  <a:srgbClr val="000000"/>
                </a:solidFill>
                <a:uFill>
                  <a:noFill/>
                </a:uFill>
                <a:latin typeface="Arial"/>
                <a:ea typeface="Arial"/>
                <a:cs typeface="Arial"/>
                <a:sym typeface="Arial"/>
                <a:hlinkClick r:id="rId6">
                  <a:extLst>
                    <a:ext uri="{A12FA001-AC4F-418D-AE19-62706E023703}">
                      <ahyp:hlinkClr val="tx"/>
                    </a:ext>
                  </a:extLst>
                </a:hlinkClick>
              </a:rPr>
              <a:t>génétique</a:t>
            </a:r>
            <a:r>
              <a:rPr lang="fr" sz="5200">
                <a:solidFill>
                  <a:srgbClr val="000000"/>
                </a:solidFill>
                <a:latin typeface="Arial"/>
                <a:ea typeface="Arial"/>
                <a:cs typeface="Arial"/>
                <a:sym typeface="Arial"/>
              </a:rPr>
              <a:t> (en remplaçant les villes par des gènes et la distance par la similarité).</a:t>
            </a:r>
            <a:endParaRPr sz="5200">
              <a:solidFill>
                <a:srgbClr val="000000"/>
              </a:solidFill>
              <a:latin typeface="Arial"/>
              <a:ea typeface="Arial"/>
              <a:cs typeface="Arial"/>
              <a:sym typeface="Arial"/>
            </a:endParaRPr>
          </a:p>
          <a:p>
            <a:pPr indent="0" lvl="0" marL="0" rtl="0" algn="l">
              <a:spcBef>
                <a:spcPts val="1200"/>
              </a:spcBef>
              <a:spcAft>
                <a:spcPts val="0"/>
              </a:spcAft>
              <a:buNone/>
            </a:pPr>
            <a:r>
              <a:t/>
            </a:r>
            <a:endParaRPr sz="1100">
              <a:solidFill>
                <a:srgbClr val="000000"/>
              </a:solidFill>
              <a:latin typeface="Arial"/>
              <a:ea typeface="Arial"/>
              <a:cs typeface="Arial"/>
              <a:sym typeface="Arial"/>
            </a:endParaRPr>
          </a:p>
          <a:p>
            <a:pPr indent="0" lvl="0" marL="0" rtl="0" algn="l">
              <a:spcBef>
                <a:spcPts val="1200"/>
              </a:spcBef>
              <a:spcAft>
                <a:spcPts val="0"/>
              </a:spcAft>
              <a:buNone/>
            </a:pPr>
            <a:r>
              <a:t/>
            </a:r>
            <a:endParaRPr sz="1100">
              <a:solidFill>
                <a:srgbClr val="000000"/>
              </a:solidFill>
              <a:latin typeface="Arial"/>
              <a:ea typeface="Arial"/>
              <a:cs typeface="Arial"/>
              <a:sym typeface="Arial"/>
            </a:endParaRPr>
          </a:p>
          <a:p>
            <a:pPr indent="0" lvl="0" marL="0" rtl="0" algn="l">
              <a:spcBef>
                <a:spcPts val="1200"/>
              </a:spcBef>
              <a:spcAft>
                <a:spcPts val="0"/>
              </a:spcAft>
              <a:buNone/>
            </a:pPr>
            <a:r>
              <a:rPr lang="fr"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rtl="0" algn="l">
              <a:spcBef>
                <a:spcPts val="0"/>
              </a:spcBef>
              <a:spcAft>
                <a:spcPts val="0"/>
              </a:spcAft>
              <a:buNone/>
            </a:pPr>
            <a:r>
              <a:rPr lang="fr"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rtl="0" algn="l">
              <a:spcBef>
                <a:spcPts val="1200"/>
              </a:spcBef>
              <a:spcAft>
                <a:spcPts val="0"/>
              </a:spcAft>
              <a:buNone/>
            </a:pPr>
            <a:r>
              <a:rPr lang="fr"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rtl="0" algn="l">
              <a:spcBef>
                <a:spcPts val="1200"/>
              </a:spcBef>
              <a:spcAft>
                <a:spcPts val="0"/>
              </a:spcAft>
              <a:buNone/>
            </a:pPr>
            <a:r>
              <a:rPr lang="fr"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rtl="0" algn="l">
              <a:spcBef>
                <a:spcPts val="1200"/>
              </a:spcBef>
              <a:spcAft>
                <a:spcPts val="1200"/>
              </a:spcAft>
              <a:buNone/>
            </a:pPr>
            <a:r>
              <a:rPr lang="fr" sz="1100">
                <a:solidFill>
                  <a:srgbClr val="000000"/>
                </a:solidFill>
                <a:latin typeface="Arial"/>
                <a:ea typeface="Arial"/>
                <a:cs typeface="Arial"/>
                <a:sym typeface="Arial"/>
              </a:rPr>
              <a:t>				</a:t>
            </a:r>
            <a:endParaRPr/>
          </a:p>
        </p:txBody>
      </p:sp>
      <p:sp>
        <p:nvSpPr>
          <p:cNvPr id="287" name="Google Shape;287;p14"/>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15"/>
          <p:cNvSpPr txBox="1"/>
          <p:nvPr>
            <p:ph type="title"/>
          </p:nvPr>
        </p:nvSpPr>
        <p:spPr>
          <a:xfrm>
            <a:off x="1303800" y="1413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Exemple du problème du voyageur</a:t>
            </a:r>
            <a:endParaRPr/>
          </a:p>
        </p:txBody>
      </p:sp>
      <p:sp>
        <p:nvSpPr>
          <p:cNvPr id="293" name="Google Shape;293;p15"/>
          <p:cNvSpPr txBox="1"/>
          <p:nvPr>
            <p:ph idx="1" type="body"/>
          </p:nvPr>
        </p:nvSpPr>
        <p:spPr>
          <a:xfrm>
            <a:off x="1303800" y="770850"/>
            <a:ext cx="7030500" cy="1664700"/>
          </a:xfrm>
          <a:prstGeom prst="rect">
            <a:avLst/>
          </a:prstGeom>
        </p:spPr>
        <p:txBody>
          <a:bodyPr anchorCtr="0" anchor="t" bIns="91425" lIns="91425" spcFirstLastPara="1" rIns="91425" wrap="square" tIns="91425">
            <a:normAutofit fontScale="70000" lnSpcReduction="10000"/>
          </a:bodyPr>
          <a:lstStyle/>
          <a:p>
            <a:pPr indent="0" lvl="0" marL="0" rtl="0" algn="l">
              <a:lnSpc>
                <a:spcPct val="100000"/>
              </a:lnSpc>
              <a:spcBef>
                <a:spcPts val="0"/>
              </a:spcBef>
              <a:spcAft>
                <a:spcPts val="0"/>
              </a:spcAft>
              <a:buNone/>
            </a:pPr>
            <a:r>
              <a:rPr lang="fr" sz="1728">
                <a:solidFill>
                  <a:srgbClr val="000000"/>
                </a:solidFill>
                <a:latin typeface="Arial"/>
                <a:ea typeface="Arial"/>
                <a:cs typeface="Arial"/>
                <a:sym typeface="Arial"/>
              </a:rPr>
              <a:t>Etant donné </a:t>
            </a:r>
            <a:r>
              <a:rPr i="1" lang="fr" sz="1728">
                <a:solidFill>
                  <a:srgbClr val="000000"/>
                </a:solidFill>
                <a:latin typeface="Arial"/>
                <a:ea typeface="Arial"/>
                <a:cs typeface="Arial"/>
                <a:sym typeface="Arial"/>
              </a:rPr>
              <a:t>n</a:t>
            </a:r>
            <a:r>
              <a:rPr lang="fr" sz="1728">
                <a:solidFill>
                  <a:srgbClr val="000000"/>
                </a:solidFill>
                <a:latin typeface="Arial"/>
                <a:ea typeface="Arial"/>
                <a:cs typeface="Arial"/>
                <a:sym typeface="Arial"/>
              </a:rPr>
              <a:t> points et les distances séparant chaque point, trouver un chemin de longueur totale minimale qui passe exactement une fois par chaque point et revienne au point de départ. </a:t>
            </a:r>
            <a:endParaRPr sz="1728">
              <a:solidFill>
                <a:srgbClr val="000000"/>
              </a:solidFill>
              <a:latin typeface="Arial"/>
              <a:ea typeface="Arial"/>
              <a:cs typeface="Arial"/>
              <a:sym typeface="Arial"/>
            </a:endParaRPr>
          </a:p>
          <a:p>
            <a:pPr indent="0" lvl="0" marL="0" rtl="0" algn="l">
              <a:lnSpc>
                <a:spcPct val="100000"/>
              </a:lnSpc>
              <a:spcBef>
                <a:spcPts val="0"/>
              </a:spcBef>
              <a:spcAft>
                <a:spcPts val="0"/>
              </a:spcAft>
              <a:buNone/>
            </a:pPr>
            <a:r>
              <a:t/>
            </a:r>
            <a:endParaRPr b="1" sz="1728" u="sng">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b="1" lang="fr" sz="1728" u="sng">
                <a:solidFill>
                  <a:srgbClr val="000000"/>
                </a:solidFill>
                <a:latin typeface="Arial"/>
                <a:ea typeface="Arial"/>
                <a:cs typeface="Arial"/>
                <a:sym typeface="Arial"/>
              </a:rPr>
              <a:t>EXEMPLE:</a:t>
            </a:r>
            <a:endParaRPr b="1" sz="1728" u="sng">
              <a:solidFill>
                <a:srgbClr val="000000"/>
              </a:solidFill>
              <a:latin typeface="Arial"/>
              <a:ea typeface="Arial"/>
              <a:cs typeface="Arial"/>
              <a:sym typeface="Arial"/>
            </a:endParaRPr>
          </a:p>
          <a:p>
            <a:pPr indent="0" lvl="0" marL="0" rtl="0" algn="l">
              <a:lnSpc>
                <a:spcPct val="100000"/>
              </a:lnSpc>
              <a:spcBef>
                <a:spcPts val="0"/>
              </a:spcBef>
              <a:spcAft>
                <a:spcPts val="0"/>
              </a:spcAft>
              <a:buNone/>
            </a:pPr>
            <a:r>
              <a:t/>
            </a:r>
            <a:endParaRPr b="1" sz="1728" u="sng">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fr" sz="1728">
                <a:solidFill>
                  <a:srgbClr val="000000"/>
                </a:solidFill>
                <a:latin typeface="Arial"/>
                <a:ea typeface="Arial"/>
                <a:cs typeface="Arial"/>
                <a:sym typeface="Arial"/>
              </a:rPr>
              <a:t>On considère la liste des villes A, B, C, D et les distances données par le dessin ci-dessous à gauche. Un premier chemin qui part de A, revient en A et qui visite toutes les villes est ABDCA. Un chemin plus court est ACBDA. Le chemin ACBDA est optimal.</a:t>
            </a:r>
            <a:endParaRPr sz="1728">
              <a:solidFill>
                <a:srgbClr val="000000"/>
              </a:solidFill>
              <a:latin typeface="Arial"/>
              <a:ea typeface="Arial"/>
              <a:cs typeface="Arial"/>
              <a:sym typeface="Arial"/>
            </a:endParaRPr>
          </a:p>
          <a:p>
            <a:pPr indent="0" lvl="0" marL="0" rtl="0" algn="l">
              <a:spcBef>
                <a:spcPts val="0"/>
              </a:spcBef>
              <a:spcAft>
                <a:spcPts val="1200"/>
              </a:spcAft>
              <a:buNone/>
            </a:pPr>
            <a:r>
              <a:t/>
            </a:r>
            <a:endParaRPr/>
          </a:p>
        </p:txBody>
      </p:sp>
      <p:pic>
        <p:nvPicPr>
          <p:cNvPr id="294" name="Google Shape;294;p15"/>
          <p:cNvPicPr preferRelativeResize="0"/>
          <p:nvPr/>
        </p:nvPicPr>
        <p:blipFill>
          <a:blip r:embed="rId3">
            <a:alphaModFix/>
          </a:blip>
          <a:stretch>
            <a:fillRect/>
          </a:stretch>
        </p:blipFill>
        <p:spPr>
          <a:xfrm>
            <a:off x="1353975" y="2298750"/>
            <a:ext cx="7318825" cy="2692350"/>
          </a:xfrm>
          <a:prstGeom prst="rect">
            <a:avLst/>
          </a:prstGeom>
          <a:noFill/>
          <a:ln>
            <a:noFill/>
          </a:ln>
        </p:spPr>
      </p:pic>
      <p:sp>
        <p:nvSpPr>
          <p:cNvPr id="295" name="Google Shape;295;p15"/>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16"/>
          <p:cNvSpPr txBox="1"/>
          <p:nvPr>
            <p:ph type="title"/>
          </p:nvPr>
        </p:nvSpPr>
        <p:spPr>
          <a:xfrm>
            <a:off x="1303800" y="65175"/>
            <a:ext cx="7030500" cy="9993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fr"/>
              <a:t>Complexité du problème</a:t>
            </a:r>
            <a:endParaRPr/>
          </a:p>
        </p:txBody>
      </p:sp>
      <p:sp>
        <p:nvSpPr>
          <p:cNvPr id="301" name="Google Shape;301;p16"/>
          <p:cNvSpPr txBox="1"/>
          <p:nvPr>
            <p:ph idx="1" type="body"/>
          </p:nvPr>
        </p:nvSpPr>
        <p:spPr>
          <a:xfrm>
            <a:off x="1038800" y="623450"/>
            <a:ext cx="4586700" cy="4373700"/>
          </a:xfrm>
          <a:prstGeom prst="rect">
            <a:avLst/>
          </a:prstGeom>
        </p:spPr>
        <p:txBody>
          <a:bodyPr anchorCtr="0" anchor="t" bIns="91425" lIns="91425" spcFirstLastPara="1" rIns="91425" wrap="square" tIns="91425">
            <a:normAutofit fontScale="25000" lnSpcReduction="20000"/>
          </a:bodyPr>
          <a:lstStyle/>
          <a:p>
            <a:pPr indent="-299578" lvl="0" marL="457200" rtl="0" algn="l">
              <a:spcBef>
                <a:spcPts val="1200"/>
              </a:spcBef>
              <a:spcAft>
                <a:spcPts val="0"/>
              </a:spcAft>
              <a:buClr>
                <a:srgbClr val="000000"/>
              </a:buClr>
              <a:buSzPct val="100000"/>
              <a:buFont typeface="Arial"/>
              <a:buChar char="●"/>
            </a:pPr>
            <a:r>
              <a:rPr lang="fr" sz="4471">
                <a:solidFill>
                  <a:srgbClr val="000000"/>
                </a:solidFill>
                <a:latin typeface="Arial"/>
                <a:ea typeface="Arial"/>
                <a:cs typeface="Arial"/>
                <a:sym typeface="Arial"/>
              </a:rPr>
              <a:t>Problème complexe dans le cas de grandes instances (grand nombre de villes). Pas de méthode permettant l’obtention de solutions exactes en un temps raisonnables.</a:t>
            </a:r>
            <a:endParaRPr sz="4471">
              <a:solidFill>
                <a:srgbClr val="000000"/>
              </a:solidFill>
              <a:latin typeface="Arial"/>
              <a:ea typeface="Arial"/>
              <a:cs typeface="Arial"/>
              <a:sym typeface="Arial"/>
            </a:endParaRPr>
          </a:p>
          <a:p>
            <a:pPr indent="0" lvl="0" marL="457200" rtl="0" algn="l">
              <a:spcBef>
                <a:spcPts val="1200"/>
              </a:spcBef>
              <a:spcAft>
                <a:spcPts val="0"/>
              </a:spcAft>
              <a:buNone/>
            </a:pPr>
            <a:r>
              <a:t/>
            </a:r>
            <a:endParaRPr sz="4471">
              <a:solidFill>
                <a:srgbClr val="000000"/>
              </a:solidFill>
              <a:latin typeface="Arial"/>
              <a:ea typeface="Arial"/>
              <a:cs typeface="Arial"/>
              <a:sym typeface="Arial"/>
            </a:endParaRPr>
          </a:p>
          <a:p>
            <a:pPr indent="-299578" lvl="0" marL="457200" rtl="0" algn="l">
              <a:spcBef>
                <a:spcPts val="1200"/>
              </a:spcBef>
              <a:spcAft>
                <a:spcPts val="0"/>
              </a:spcAft>
              <a:buClr>
                <a:srgbClr val="000000"/>
              </a:buClr>
              <a:buSzPct val="100000"/>
              <a:buFont typeface="Arial"/>
              <a:buChar char="●"/>
            </a:pPr>
            <a:r>
              <a:rPr lang="fr" sz="4471">
                <a:solidFill>
                  <a:srgbClr val="000000"/>
                </a:solidFill>
                <a:latin typeface="Arial"/>
                <a:ea typeface="Arial"/>
                <a:cs typeface="Arial"/>
                <a:sym typeface="Arial"/>
              </a:rPr>
              <a:t>Pour un ensemble de n  points, il existe au total n ! chemins possibles. Le point de départ étant le même,  on a ainsi ( n − 1 ) !  chemins différents.Enfin, chaque chemin pouvant être parcouru dans deux sens et les deux possibilités ayant la même longueur, on peut diviser ce nombre par deux. On aura donc 1/ 2 ( n − 1 ) !  chemins possibles.</a:t>
            </a:r>
            <a:endParaRPr sz="4471">
              <a:solidFill>
                <a:srgbClr val="000000"/>
              </a:solidFill>
              <a:latin typeface="Arial"/>
              <a:ea typeface="Arial"/>
              <a:cs typeface="Arial"/>
              <a:sym typeface="Arial"/>
            </a:endParaRPr>
          </a:p>
          <a:p>
            <a:pPr indent="0" lvl="0" marL="0" rtl="0" algn="l">
              <a:spcBef>
                <a:spcPts val="1200"/>
              </a:spcBef>
              <a:spcAft>
                <a:spcPts val="0"/>
              </a:spcAft>
              <a:buNone/>
            </a:pPr>
            <a:r>
              <a:t/>
            </a:r>
            <a:endParaRPr sz="4471">
              <a:solidFill>
                <a:srgbClr val="000000"/>
              </a:solidFill>
              <a:latin typeface="Arial"/>
              <a:ea typeface="Arial"/>
              <a:cs typeface="Arial"/>
              <a:sym typeface="Arial"/>
            </a:endParaRPr>
          </a:p>
          <a:p>
            <a:pPr indent="-299578" lvl="0" marL="457200" rtl="0" algn="l">
              <a:spcBef>
                <a:spcPts val="1200"/>
              </a:spcBef>
              <a:spcAft>
                <a:spcPts val="0"/>
              </a:spcAft>
              <a:buClr>
                <a:srgbClr val="000000"/>
              </a:buClr>
              <a:buSzPct val="100000"/>
              <a:buFont typeface="Arial"/>
              <a:buChar char="●"/>
            </a:pPr>
            <a:r>
              <a:rPr lang="fr" sz="4471">
                <a:solidFill>
                  <a:srgbClr val="000000"/>
                </a:solidFill>
                <a:latin typeface="Arial"/>
                <a:ea typeface="Arial"/>
                <a:cs typeface="Arial"/>
                <a:sym typeface="Arial"/>
              </a:rPr>
              <a:t>Par exemple, pour 71 villes, le nombre de chemins candidats est supérieur à 5 × 10</a:t>
            </a:r>
            <a:r>
              <a:rPr baseline="30000" lang="fr" sz="4471">
                <a:solidFill>
                  <a:srgbClr val="000000"/>
                </a:solidFill>
                <a:latin typeface="Arial"/>
                <a:ea typeface="Arial"/>
                <a:cs typeface="Arial"/>
                <a:sym typeface="Arial"/>
              </a:rPr>
              <a:t>80</a:t>
            </a:r>
            <a:r>
              <a:rPr lang="fr" sz="4471">
                <a:solidFill>
                  <a:srgbClr val="000000"/>
                </a:solidFill>
                <a:latin typeface="Arial"/>
                <a:ea typeface="Arial"/>
                <a:cs typeface="Arial"/>
                <a:sym typeface="Arial"/>
              </a:rPr>
              <a:t> qui est environ le</a:t>
            </a:r>
            <a:r>
              <a:rPr lang="fr" sz="4471">
                <a:solidFill>
                  <a:srgbClr val="000000"/>
                </a:solidFill>
                <a:uFill>
                  <a:noFill/>
                </a:uFill>
                <a:latin typeface="Arial"/>
                <a:ea typeface="Arial"/>
                <a:cs typeface="Arial"/>
                <a:sym typeface="Arial"/>
                <a:hlinkClick r:id="rId3">
                  <a:extLst>
                    <a:ext uri="{A12FA001-AC4F-418D-AE19-62706E023703}">
                      <ahyp:hlinkClr val="tx"/>
                    </a:ext>
                  </a:extLst>
                </a:hlinkClick>
              </a:rPr>
              <a:t> </a:t>
            </a:r>
            <a:r>
              <a:rPr lang="fr" sz="4471" u="sng">
                <a:solidFill>
                  <a:srgbClr val="000000"/>
                </a:solidFill>
                <a:latin typeface="Arial"/>
                <a:ea typeface="Arial"/>
                <a:cs typeface="Arial"/>
                <a:sym typeface="Arial"/>
                <a:hlinkClick r:id="rId4">
                  <a:extLst>
                    <a:ext uri="{A12FA001-AC4F-418D-AE19-62706E023703}">
                      <ahyp:hlinkClr val="tx"/>
                    </a:ext>
                  </a:extLst>
                </a:hlinkClick>
              </a:rPr>
              <a:t>nombre d'atomes dans l'univers connu</a:t>
            </a:r>
            <a:r>
              <a:rPr lang="fr" sz="4471">
                <a:solidFill>
                  <a:srgbClr val="000000"/>
                </a:solidFill>
                <a:latin typeface="Arial"/>
                <a:ea typeface="Arial"/>
                <a:cs typeface="Arial"/>
                <a:sym typeface="Arial"/>
              </a:rPr>
              <a:t>.</a:t>
            </a:r>
            <a:endParaRPr sz="4471">
              <a:solidFill>
                <a:srgbClr val="000000"/>
              </a:solidFill>
              <a:latin typeface="Arial"/>
              <a:ea typeface="Arial"/>
              <a:cs typeface="Arial"/>
              <a:sym typeface="Arial"/>
            </a:endParaRPr>
          </a:p>
          <a:p>
            <a:pPr indent="0" lvl="0" marL="0" rtl="0" algn="l">
              <a:spcBef>
                <a:spcPts val="1200"/>
              </a:spcBef>
              <a:spcAft>
                <a:spcPts val="0"/>
              </a:spcAft>
              <a:buNone/>
            </a:pPr>
            <a:r>
              <a:t/>
            </a:r>
            <a:endParaRPr sz="4471">
              <a:solidFill>
                <a:srgbClr val="000000"/>
              </a:solidFill>
              <a:latin typeface="Arial"/>
              <a:ea typeface="Arial"/>
              <a:cs typeface="Arial"/>
              <a:sym typeface="Arial"/>
            </a:endParaRPr>
          </a:p>
          <a:p>
            <a:pPr indent="-298450" lvl="0" marL="457200" rtl="0" algn="l">
              <a:spcBef>
                <a:spcPts val="1200"/>
              </a:spcBef>
              <a:spcAft>
                <a:spcPts val="0"/>
              </a:spcAft>
              <a:buClr>
                <a:srgbClr val="000000"/>
              </a:buClr>
              <a:buSzPct val="100000"/>
              <a:buFont typeface="Arial"/>
              <a:buChar char="●"/>
            </a:pPr>
            <a:r>
              <a:rPr lang="fr" sz="4400">
                <a:solidFill>
                  <a:srgbClr val="000000"/>
                </a:solidFill>
                <a:latin typeface="Arial"/>
                <a:ea typeface="Arial"/>
                <a:cs typeface="Arial"/>
                <a:sym typeface="Arial"/>
              </a:rPr>
              <a:t>Donc, si n devient grand, le temps de calcul devient gigantesque. Pour cette raison, le </a:t>
            </a:r>
            <a:r>
              <a:rPr b="1" lang="fr" sz="4400">
                <a:solidFill>
                  <a:srgbClr val="000000"/>
                </a:solidFill>
                <a:latin typeface="Arial"/>
                <a:ea typeface="Arial"/>
                <a:cs typeface="Arial"/>
                <a:sym typeface="Arial"/>
              </a:rPr>
              <a:t>problème du voyageur de commerce</a:t>
            </a:r>
            <a:r>
              <a:rPr lang="fr" sz="4400">
                <a:solidFill>
                  <a:srgbClr val="000000"/>
                </a:solidFill>
                <a:latin typeface="Arial"/>
                <a:ea typeface="Arial"/>
                <a:cs typeface="Arial"/>
                <a:sym typeface="Arial"/>
              </a:rPr>
              <a:t> est qualifié de </a:t>
            </a:r>
            <a:r>
              <a:rPr b="1" lang="fr" sz="4400">
                <a:solidFill>
                  <a:srgbClr val="000000"/>
                </a:solidFill>
                <a:latin typeface="Arial"/>
                <a:ea typeface="Arial"/>
                <a:cs typeface="Arial"/>
                <a:sym typeface="Arial"/>
              </a:rPr>
              <a:t>NP</a:t>
            </a:r>
            <a:r>
              <a:rPr lang="fr" sz="4400">
                <a:solidFill>
                  <a:srgbClr val="000000"/>
                </a:solidFill>
                <a:latin typeface="Arial"/>
                <a:ea typeface="Arial"/>
                <a:cs typeface="Arial"/>
                <a:sym typeface="Arial"/>
              </a:rPr>
              <a:t>-difficile, car le temps de résolution évolue à un rythme supérieur à celui d'un polynôme en fonction du nombre de villes à visiter.</a:t>
            </a:r>
            <a:endParaRPr sz="4400">
              <a:solidFill>
                <a:srgbClr val="000000"/>
              </a:solidFill>
              <a:latin typeface="Arial"/>
              <a:ea typeface="Arial"/>
              <a:cs typeface="Arial"/>
              <a:sym typeface="Arial"/>
            </a:endParaRPr>
          </a:p>
          <a:p>
            <a:pPr indent="0" lvl="0" marL="457200" rtl="0" algn="l">
              <a:spcBef>
                <a:spcPts val="1200"/>
              </a:spcBef>
              <a:spcAft>
                <a:spcPts val="0"/>
              </a:spcAft>
              <a:buNone/>
            </a:pPr>
            <a:r>
              <a:t/>
            </a:r>
            <a:endParaRPr sz="4471">
              <a:solidFill>
                <a:srgbClr val="000000"/>
              </a:solidFill>
              <a:latin typeface="Arial"/>
              <a:ea typeface="Arial"/>
              <a:cs typeface="Arial"/>
              <a:sym typeface="Arial"/>
            </a:endParaRPr>
          </a:p>
          <a:p>
            <a:pPr indent="0" lvl="0" marL="0" rtl="0" algn="l">
              <a:spcBef>
                <a:spcPts val="1800"/>
              </a:spcBef>
              <a:spcAft>
                <a:spcPts val="0"/>
              </a:spcAft>
              <a:buNone/>
            </a:pPr>
            <a:r>
              <a:t/>
            </a:r>
            <a:endParaRPr b="1" sz="1700">
              <a:solidFill>
                <a:srgbClr val="000000"/>
              </a:solidFill>
              <a:latin typeface="Arial"/>
              <a:ea typeface="Arial"/>
              <a:cs typeface="Arial"/>
              <a:sym typeface="Arial"/>
            </a:endParaRPr>
          </a:p>
          <a:p>
            <a:pPr indent="0" lvl="0" marL="0" rtl="0" algn="l">
              <a:spcBef>
                <a:spcPts val="400"/>
              </a:spcBef>
              <a:spcAft>
                <a:spcPts val="1200"/>
              </a:spcAft>
              <a:buNone/>
            </a:pPr>
            <a:r>
              <a:t/>
            </a:r>
            <a:endParaRPr/>
          </a:p>
        </p:txBody>
      </p:sp>
      <p:pic>
        <p:nvPicPr>
          <p:cNvPr id="302" name="Google Shape;302;p16"/>
          <p:cNvPicPr preferRelativeResize="0"/>
          <p:nvPr/>
        </p:nvPicPr>
        <p:blipFill>
          <a:blip r:embed="rId5">
            <a:alphaModFix/>
          </a:blip>
          <a:stretch>
            <a:fillRect/>
          </a:stretch>
        </p:blipFill>
        <p:spPr>
          <a:xfrm>
            <a:off x="5655251" y="871325"/>
            <a:ext cx="3424645" cy="4079025"/>
          </a:xfrm>
          <a:prstGeom prst="rect">
            <a:avLst/>
          </a:prstGeom>
          <a:noFill/>
          <a:ln>
            <a:noFill/>
          </a:ln>
        </p:spPr>
      </p:pic>
      <p:sp>
        <p:nvSpPr>
          <p:cNvPr id="303" name="Google Shape;303;p16"/>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17"/>
          <p:cNvSpPr txBox="1"/>
          <p:nvPr>
            <p:ph type="title"/>
          </p:nvPr>
        </p:nvSpPr>
        <p:spPr>
          <a:xfrm>
            <a:off x="1303800" y="217575"/>
            <a:ext cx="7030500" cy="9993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fr"/>
              <a:t>Mesure de la c</a:t>
            </a:r>
            <a:r>
              <a:rPr lang="fr"/>
              <a:t>omplexité du problème</a:t>
            </a:r>
            <a:endParaRPr/>
          </a:p>
        </p:txBody>
      </p:sp>
      <p:sp>
        <p:nvSpPr>
          <p:cNvPr id="309" name="Google Shape;309;p17"/>
          <p:cNvSpPr txBox="1"/>
          <p:nvPr>
            <p:ph idx="1" type="body"/>
          </p:nvPr>
        </p:nvSpPr>
        <p:spPr>
          <a:xfrm>
            <a:off x="1303800" y="941275"/>
            <a:ext cx="7541700" cy="4147200"/>
          </a:xfrm>
          <a:prstGeom prst="rect">
            <a:avLst/>
          </a:prstGeom>
        </p:spPr>
        <p:txBody>
          <a:bodyPr anchorCtr="0" anchor="t" bIns="91425" lIns="91425" spcFirstLastPara="1" rIns="91425" wrap="square" tIns="91425">
            <a:normAutofit fontScale="25000" lnSpcReduction="20000"/>
          </a:bodyPr>
          <a:lstStyle/>
          <a:p>
            <a:pPr indent="0" lvl="0" marL="0" rtl="0" algn="l">
              <a:spcBef>
                <a:spcPts val="1200"/>
              </a:spcBef>
              <a:spcAft>
                <a:spcPts val="0"/>
              </a:spcAft>
              <a:buNone/>
            </a:pPr>
            <a:r>
              <a:rPr lang="fr" sz="5200">
                <a:solidFill>
                  <a:srgbClr val="000000"/>
                </a:solidFill>
                <a:latin typeface="Arial"/>
                <a:ea typeface="Arial"/>
                <a:cs typeface="Arial"/>
                <a:sym typeface="Arial"/>
              </a:rPr>
              <a:t>Pour comprendre la complexité du problème, on doit parler de Complexité en temps.On détermine la complexité d’un traitement en fonction de la taille de son entrée N</a:t>
            </a:r>
            <a:endParaRPr sz="5200">
              <a:solidFill>
                <a:srgbClr val="000000"/>
              </a:solidFill>
              <a:latin typeface="Arial"/>
              <a:ea typeface="Arial"/>
              <a:cs typeface="Arial"/>
              <a:sym typeface="Arial"/>
            </a:endParaRPr>
          </a:p>
          <a:p>
            <a:pPr indent="0" lvl="0" marL="0" rtl="0" algn="l">
              <a:spcBef>
                <a:spcPts val="1200"/>
              </a:spcBef>
              <a:spcAft>
                <a:spcPts val="0"/>
              </a:spcAft>
              <a:buNone/>
            </a:pPr>
            <a:r>
              <a:rPr lang="fr" sz="5200">
                <a:solidFill>
                  <a:srgbClr val="000000"/>
                </a:solidFill>
                <a:latin typeface="Arial"/>
                <a:ea typeface="Arial"/>
                <a:cs typeface="Arial"/>
                <a:sym typeface="Arial"/>
              </a:rPr>
              <a:t>EX: si on a N=1000 on aura 1000 opérations à réaliser. On parle de complexité O(N).On parcours chaque élément un seule fois.</a:t>
            </a:r>
            <a:endParaRPr sz="5200">
              <a:solidFill>
                <a:srgbClr val="000000"/>
              </a:solidFill>
              <a:latin typeface="Arial"/>
              <a:ea typeface="Arial"/>
              <a:cs typeface="Arial"/>
              <a:sym typeface="Arial"/>
            </a:endParaRPr>
          </a:p>
          <a:p>
            <a:pPr indent="0" lvl="0" marL="0" rtl="0" algn="l">
              <a:spcBef>
                <a:spcPts val="1200"/>
              </a:spcBef>
              <a:spcAft>
                <a:spcPts val="0"/>
              </a:spcAft>
              <a:buNone/>
            </a:pPr>
            <a:r>
              <a:rPr lang="fr" sz="5200">
                <a:solidFill>
                  <a:srgbClr val="000000"/>
                </a:solidFill>
                <a:latin typeface="Arial"/>
                <a:ea typeface="Arial"/>
                <a:cs typeface="Arial"/>
                <a:sym typeface="Arial"/>
              </a:rPr>
              <a:t>Pour le problème du voyageur de commerce la complexité est O(1/2 * (N-1)!), ainsi lorsque N vaut simplement 25 (donc 25 villes) il faut faire 310224200866619719680000 opérations. </a:t>
            </a:r>
            <a:endParaRPr sz="5200">
              <a:solidFill>
                <a:srgbClr val="000000"/>
              </a:solidFill>
              <a:latin typeface="Arial"/>
              <a:ea typeface="Arial"/>
              <a:cs typeface="Arial"/>
              <a:sym typeface="Arial"/>
            </a:endParaRPr>
          </a:p>
          <a:p>
            <a:pPr indent="0" lvl="0" marL="0" rtl="0" algn="l">
              <a:spcBef>
                <a:spcPts val="1200"/>
              </a:spcBef>
              <a:spcAft>
                <a:spcPts val="0"/>
              </a:spcAft>
              <a:buNone/>
            </a:pPr>
            <a:r>
              <a:rPr lang="fr" sz="5200">
                <a:solidFill>
                  <a:srgbClr val="000000"/>
                </a:solidFill>
                <a:latin typeface="Arial"/>
                <a:ea typeface="Arial"/>
                <a:cs typeface="Arial"/>
                <a:sym typeface="Arial"/>
              </a:rPr>
              <a:t>Pour notre exemple à 25 villes, cela donne 8 heures de temps de traitement. Mais si on passe à 30 villes on obtient 4 * 10^11 secondes ou 14 000 siècles. </a:t>
            </a:r>
            <a:endParaRPr sz="5200">
              <a:solidFill>
                <a:srgbClr val="000000"/>
              </a:solidFill>
              <a:latin typeface="Arial"/>
              <a:ea typeface="Arial"/>
              <a:cs typeface="Arial"/>
              <a:sym typeface="Arial"/>
            </a:endParaRPr>
          </a:p>
          <a:p>
            <a:pPr indent="0" lvl="0" marL="0" rtl="0" algn="l">
              <a:spcBef>
                <a:spcPts val="1200"/>
              </a:spcBef>
              <a:spcAft>
                <a:spcPts val="0"/>
              </a:spcAft>
              <a:buNone/>
            </a:pPr>
            <a:r>
              <a:rPr lang="fr" sz="5200">
                <a:solidFill>
                  <a:srgbClr val="000000"/>
                </a:solidFill>
                <a:latin typeface="Arial"/>
                <a:ea typeface="Arial"/>
                <a:cs typeface="Arial"/>
                <a:sym typeface="Arial"/>
              </a:rPr>
              <a:t>On dit du problème du voyageur de commerce qu'il est NP-complet (Non Polynomial), que sa complexité ne permet pas une résolution en temps polynomial (typiquement x^y).</a:t>
            </a:r>
            <a:endParaRPr sz="5200">
              <a:solidFill>
                <a:srgbClr val="000000"/>
              </a:solidFill>
              <a:latin typeface="Arial"/>
              <a:ea typeface="Arial"/>
              <a:cs typeface="Arial"/>
              <a:sym typeface="Arial"/>
            </a:endParaRPr>
          </a:p>
          <a:p>
            <a:pPr indent="0" lvl="0" marL="0" rtl="0" algn="l">
              <a:spcBef>
                <a:spcPts val="1200"/>
              </a:spcBef>
              <a:spcAft>
                <a:spcPts val="0"/>
              </a:spcAft>
              <a:buNone/>
            </a:pPr>
            <a:r>
              <a:rPr lang="fr" sz="5200">
                <a:solidFill>
                  <a:srgbClr val="000000"/>
                </a:solidFill>
                <a:latin typeface="Arial"/>
                <a:ea typeface="Arial"/>
                <a:cs typeface="Arial"/>
                <a:sym typeface="Arial"/>
              </a:rPr>
              <a:t>Les méthodes d'</a:t>
            </a:r>
            <a:r>
              <a:rPr lang="fr" sz="5200">
                <a:solidFill>
                  <a:srgbClr val="000000"/>
                </a:solidFill>
                <a:uFill>
                  <a:noFill/>
                </a:uFill>
                <a:latin typeface="Arial"/>
                <a:ea typeface="Arial"/>
                <a:cs typeface="Arial"/>
                <a:sym typeface="Arial"/>
                <a:hlinkClick r:id="rId3">
                  <a:extLst>
                    <a:ext uri="{A12FA001-AC4F-418D-AE19-62706E023703}">
                      <ahyp:hlinkClr val="tx"/>
                    </a:ext>
                  </a:extLst>
                </a:hlinkClick>
              </a:rPr>
              <a:t>optimisation linéaire</a:t>
            </a:r>
            <a:r>
              <a:rPr lang="fr" sz="5200">
                <a:solidFill>
                  <a:srgbClr val="000000"/>
                </a:solidFill>
                <a:latin typeface="Arial"/>
                <a:ea typeface="Arial"/>
                <a:cs typeface="Arial"/>
                <a:sym typeface="Arial"/>
              </a:rPr>
              <a:t> sont à ce jour parmi les plus efficaces pour la résolution du problème de voyageur de commerce et permettent désormais de résoudre des problèmes de grande taille (à l'échelle d'un pays), moyennant éventuellement un temps de calcul important.</a:t>
            </a:r>
            <a:endParaRPr sz="5200">
              <a:solidFill>
                <a:srgbClr val="000000"/>
              </a:solidFill>
              <a:latin typeface="Arial"/>
              <a:ea typeface="Arial"/>
              <a:cs typeface="Arial"/>
              <a:sym typeface="Arial"/>
            </a:endParaRPr>
          </a:p>
          <a:p>
            <a:pPr indent="0" lvl="0" marL="0" rtl="0" algn="l">
              <a:spcBef>
                <a:spcPts val="1400"/>
              </a:spcBef>
              <a:spcAft>
                <a:spcPts val="0"/>
              </a:spcAft>
              <a:buNone/>
            </a:pPr>
            <a:r>
              <a:t/>
            </a:r>
            <a:endParaRPr b="1">
              <a:solidFill>
                <a:srgbClr val="000000"/>
              </a:solidFill>
              <a:latin typeface="Arial"/>
              <a:ea typeface="Arial"/>
              <a:cs typeface="Arial"/>
              <a:sym typeface="Arial"/>
            </a:endParaRPr>
          </a:p>
          <a:p>
            <a:pPr indent="0" lvl="0" marL="0" rtl="0" algn="l">
              <a:spcBef>
                <a:spcPts val="1200"/>
              </a:spcBef>
              <a:spcAft>
                <a:spcPts val="0"/>
              </a:spcAft>
              <a:buNone/>
            </a:pPr>
            <a:r>
              <a:rPr lang="fr"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rtl="0" algn="l">
              <a:spcBef>
                <a:spcPts val="1200"/>
              </a:spcBef>
              <a:spcAft>
                <a:spcPts val="0"/>
              </a:spcAft>
              <a:buNone/>
            </a:pPr>
            <a:r>
              <a:rPr lang="fr"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rtl="0" algn="l">
              <a:spcBef>
                <a:spcPts val="1200"/>
              </a:spcBef>
              <a:spcAft>
                <a:spcPts val="0"/>
              </a:spcAft>
              <a:buNone/>
            </a:pPr>
            <a:r>
              <a:t/>
            </a:r>
            <a:endParaRPr b="1" sz="1100">
              <a:solidFill>
                <a:srgbClr val="000000"/>
              </a:solidFill>
              <a:latin typeface="Arial"/>
              <a:ea typeface="Arial"/>
              <a:cs typeface="Arial"/>
              <a:sym typeface="Arial"/>
            </a:endParaRPr>
          </a:p>
          <a:p>
            <a:pPr indent="0" lvl="0" marL="0" rtl="0" algn="l">
              <a:spcBef>
                <a:spcPts val="200"/>
              </a:spcBef>
              <a:spcAft>
                <a:spcPts val="1200"/>
              </a:spcAft>
              <a:buNone/>
            </a:pPr>
            <a:r>
              <a:t/>
            </a:r>
            <a:endParaRPr/>
          </a:p>
        </p:txBody>
      </p:sp>
      <p:sp>
        <p:nvSpPr>
          <p:cNvPr id="310" name="Google Shape;310;p17"/>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14" name="Shape 314"/>
        <p:cNvGrpSpPr/>
        <p:nvPr/>
      </p:nvGrpSpPr>
      <p:grpSpPr>
        <a:xfrm>
          <a:off x="0" y="0"/>
          <a:ext cx="0" cy="0"/>
          <a:chOff x="0" y="0"/>
          <a:chExt cx="0" cy="0"/>
        </a:xfrm>
      </p:grpSpPr>
      <p:sp>
        <p:nvSpPr>
          <p:cNvPr id="315" name="Google Shape;315;p18"/>
          <p:cNvSpPr txBox="1"/>
          <p:nvPr>
            <p:ph type="title"/>
          </p:nvPr>
        </p:nvSpPr>
        <p:spPr>
          <a:xfrm>
            <a:off x="1303800" y="-11025"/>
            <a:ext cx="7030500" cy="9993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fr"/>
              <a:t>Heuristiques utilisées</a:t>
            </a:r>
            <a:endParaRPr/>
          </a:p>
        </p:txBody>
      </p:sp>
      <p:sp>
        <p:nvSpPr>
          <p:cNvPr id="316" name="Google Shape;316;p18"/>
          <p:cNvSpPr txBox="1"/>
          <p:nvPr>
            <p:ph idx="1" type="body"/>
          </p:nvPr>
        </p:nvSpPr>
        <p:spPr>
          <a:xfrm>
            <a:off x="1303800" y="585500"/>
            <a:ext cx="7663800" cy="4228800"/>
          </a:xfrm>
          <a:prstGeom prst="rect">
            <a:avLst/>
          </a:prstGeom>
        </p:spPr>
        <p:txBody>
          <a:bodyPr anchorCtr="0" anchor="t" bIns="91425" lIns="91425" spcFirstLastPara="1" rIns="91425" wrap="square" tIns="91425">
            <a:normAutofit lnSpcReduction="10000"/>
          </a:bodyPr>
          <a:lstStyle/>
          <a:p>
            <a:pPr indent="0" lvl="0" marL="0" rtl="0" algn="l">
              <a:spcBef>
                <a:spcPts val="1200"/>
              </a:spcBef>
              <a:spcAft>
                <a:spcPts val="0"/>
              </a:spcAft>
              <a:buNone/>
            </a:pPr>
            <a:r>
              <a:rPr lang="fr"/>
              <a:t>Pour résoudre le problème du voyageur de commerce on utilise une heuristique, c'est-à-dire une méthode de calcul qui fournit rapidement une solution réalisable, pas nécessairement optimale ou exacte. Il existe différentes types d’heuristiques.</a:t>
            </a:r>
            <a:endParaRPr/>
          </a:p>
          <a:p>
            <a:pPr indent="-317500" lvl="0" marL="457200" rtl="0" algn="l">
              <a:spcBef>
                <a:spcPts val="1200"/>
              </a:spcBef>
              <a:spcAft>
                <a:spcPts val="0"/>
              </a:spcAft>
              <a:buSzPts val="1400"/>
              <a:buChar char="●"/>
            </a:pPr>
            <a:r>
              <a:rPr b="1" lang="fr" sz="1400" u="sng"/>
              <a:t>Heuristique 2-opt:</a:t>
            </a:r>
            <a:endParaRPr b="1" sz="1400" u="sng"/>
          </a:p>
          <a:p>
            <a:pPr indent="0" lvl="0" marL="0" rtl="0" algn="l">
              <a:spcBef>
                <a:spcPts val="1200"/>
              </a:spcBef>
              <a:spcAft>
                <a:spcPts val="0"/>
              </a:spcAft>
              <a:buNone/>
            </a:pPr>
            <a:r>
              <a:rPr lang="fr"/>
              <a:t>Cette méthode de recherche locale, classique consiste à appliquer de manière itérative sur tous les couples de noeuds une opération qui est répétée jusqu'à ne plus obtenir d'amélioration. A chaque étape on calcule la nouvelle distance totale et on conserve le parcours si cette distance est inférieure à la meilleure. </a:t>
            </a:r>
            <a:endParaRPr/>
          </a:p>
          <a:p>
            <a:pPr indent="0" lvl="0" marL="0" rtl="0" algn="l">
              <a:spcBef>
                <a:spcPts val="1200"/>
              </a:spcBef>
              <a:spcAft>
                <a:spcPts val="0"/>
              </a:spcAft>
              <a:buNone/>
            </a:pPr>
            <a:r>
              <a:rPr lang="fr"/>
              <a:t>Cet algorithme a l'avantage d'avoir une complexité raisonnable, en O(N²). Néanmoins un seul passage sur tous les couples de noeuds n'est pas suffisant, une inversion pouvant rendre possible une nouvelle optimisation. Pour cette raison l'algorithme doit être répété jusqu'à ne plus obtenir aucune amélioration, dans notre cas nous le répétons 10 fois au maximum. 	</a:t>
            </a:r>
            <a:endParaRPr/>
          </a:p>
          <a:p>
            <a:pPr indent="0" lvl="0" marL="0" rtl="0" algn="l">
              <a:spcBef>
                <a:spcPts val="1200"/>
              </a:spcBef>
              <a:spcAft>
                <a:spcPts val="0"/>
              </a:spcAft>
              <a:buNone/>
            </a:pPr>
            <a:r>
              <a:rPr b="1" lang="fr" u="sng"/>
              <a:t>Exemple:</a:t>
            </a:r>
            <a:endParaRPr b="1" u="sng"/>
          </a:p>
          <a:p>
            <a:pPr indent="0" lvl="0" marL="0" rtl="0" algn="l">
              <a:spcBef>
                <a:spcPts val="0"/>
              </a:spcBef>
              <a:spcAft>
                <a:spcPts val="0"/>
              </a:spcAft>
              <a:buNone/>
            </a:pPr>
            <a:r>
              <a:rPr lang="fr"/>
              <a:t>		</a:t>
            </a:r>
            <a:endParaRPr/>
          </a:p>
          <a:p>
            <a:pPr indent="0" lvl="0" marL="0" rtl="0" algn="l">
              <a:spcBef>
                <a:spcPts val="1200"/>
              </a:spcBef>
              <a:spcAft>
                <a:spcPts val="1200"/>
              </a:spcAft>
              <a:buNone/>
            </a:pPr>
            <a:r>
              <a:t/>
            </a:r>
            <a:endParaRPr/>
          </a:p>
        </p:txBody>
      </p:sp>
      <p:pic>
        <p:nvPicPr>
          <p:cNvPr id="317" name="Google Shape;317;p18"/>
          <p:cNvPicPr preferRelativeResize="0"/>
          <p:nvPr/>
        </p:nvPicPr>
        <p:blipFill>
          <a:blip r:embed="rId3">
            <a:alphaModFix/>
          </a:blip>
          <a:stretch>
            <a:fillRect/>
          </a:stretch>
        </p:blipFill>
        <p:spPr>
          <a:xfrm>
            <a:off x="4572000" y="3858650"/>
            <a:ext cx="4275600" cy="1087650"/>
          </a:xfrm>
          <a:prstGeom prst="rect">
            <a:avLst/>
          </a:prstGeom>
          <a:noFill/>
          <a:ln>
            <a:noFill/>
          </a:ln>
        </p:spPr>
      </p:pic>
      <p:sp>
        <p:nvSpPr>
          <p:cNvPr id="318" name="Google Shape;318;p18"/>
          <p:cNvSpPr txBox="1"/>
          <p:nvPr/>
        </p:nvSpPr>
        <p:spPr>
          <a:xfrm>
            <a:off x="1600200" y="4038600"/>
            <a:ext cx="3000000" cy="1031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100"/>
              <a:t>Le parcours (a,b,c,d,</a:t>
            </a:r>
            <a:r>
              <a:rPr b="1" lang="fr" sz="1100">
                <a:solidFill>
                  <a:srgbClr val="FF0000"/>
                </a:solidFill>
              </a:rPr>
              <a:t>e</a:t>
            </a:r>
            <a:r>
              <a:rPr lang="fr" sz="1100"/>
              <a:t>,f,g,h,</a:t>
            </a:r>
            <a:r>
              <a:rPr b="1" lang="fr" sz="1100">
                <a:solidFill>
                  <a:srgbClr val="FF0000"/>
                </a:solidFill>
              </a:rPr>
              <a:t>i</a:t>
            </a:r>
            <a:r>
              <a:rPr lang="fr" sz="1100"/>
              <a:t>,j,k) est ainsi transformé en (a,b,c,d,</a:t>
            </a:r>
            <a:r>
              <a:rPr b="1" lang="fr" sz="1100">
                <a:solidFill>
                  <a:srgbClr val="FF0000"/>
                </a:solidFill>
              </a:rPr>
              <a:t>i,h,g,f,e</a:t>
            </a:r>
            <a:r>
              <a:rPr lang="fr" sz="1100"/>
              <a:t>,j,k). 		Dans le code source c'est la fonction swap qui réalise cette opération. On peut noter que le parcours entre e et i est inversé. 	</a:t>
            </a:r>
            <a:endParaRPr/>
          </a:p>
        </p:txBody>
      </p:sp>
      <p:sp>
        <p:nvSpPr>
          <p:cNvPr id="319" name="Google Shape;319;p18"/>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23" name="Shape 323"/>
        <p:cNvGrpSpPr/>
        <p:nvPr/>
      </p:nvGrpSpPr>
      <p:grpSpPr>
        <a:xfrm>
          <a:off x="0" y="0"/>
          <a:ext cx="0" cy="0"/>
          <a:chOff x="0" y="0"/>
          <a:chExt cx="0" cy="0"/>
        </a:xfrm>
      </p:grpSpPr>
      <p:sp>
        <p:nvSpPr>
          <p:cNvPr id="324" name="Google Shape;324;p19"/>
          <p:cNvSpPr txBox="1"/>
          <p:nvPr>
            <p:ph type="title"/>
          </p:nvPr>
        </p:nvSpPr>
        <p:spPr>
          <a:xfrm>
            <a:off x="1303800" y="141375"/>
            <a:ext cx="7030500" cy="9993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fr"/>
              <a:t>Heuristiques utilisées </a:t>
            </a:r>
            <a:endParaRPr/>
          </a:p>
        </p:txBody>
      </p:sp>
      <p:sp>
        <p:nvSpPr>
          <p:cNvPr id="325" name="Google Shape;325;p19"/>
          <p:cNvSpPr txBox="1"/>
          <p:nvPr>
            <p:ph idx="1" type="body"/>
          </p:nvPr>
        </p:nvSpPr>
        <p:spPr>
          <a:xfrm>
            <a:off x="1303800" y="758300"/>
            <a:ext cx="7030500" cy="4106700"/>
          </a:xfrm>
          <a:prstGeom prst="rect">
            <a:avLst/>
          </a:prstGeom>
        </p:spPr>
        <p:txBody>
          <a:bodyPr anchorCtr="0" anchor="t" bIns="91425" lIns="91425" spcFirstLastPara="1" rIns="91425" wrap="square" tIns="91425">
            <a:normAutofit/>
          </a:bodyPr>
          <a:lstStyle/>
          <a:p>
            <a:pPr indent="-317500" lvl="0" marL="457200" rtl="0" algn="l">
              <a:spcBef>
                <a:spcPts val="1200"/>
              </a:spcBef>
              <a:spcAft>
                <a:spcPts val="0"/>
              </a:spcAft>
              <a:buClr>
                <a:srgbClr val="000000"/>
              </a:buClr>
              <a:buSzPts val="1400"/>
              <a:buFont typeface="Arial"/>
              <a:buChar char="●"/>
            </a:pPr>
            <a:r>
              <a:rPr b="1" lang="fr" sz="1400" u="sng">
                <a:solidFill>
                  <a:srgbClr val="000000"/>
                </a:solidFill>
                <a:latin typeface="Arial"/>
                <a:ea typeface="Arial"/>
                <a:cs typeface="Arial"/>
                <a:sym typeface="Arial"/>
              </a:rPr>
              <a:t>Heuristique Gloutonne:</a:t>
            </a:r>
            <a:endParaRPr b="1" sz="1400" u="sng">
              <a:solidFill>
                <a:srgbClr val="000000"/>
              </a:solidFill>
              <a:latin typeface="Arial"/>
              <a:ea typeface="Arial"/>
              <a:cs typeface="Arial"/>
              <a:sym typeface="Arial"/>
            </a:endParaRPr>
          </a:p>
          <a:p>
            <a:pPr indent="0" lvl="0" marL="0" rtl="0" algn="l">
              <a:spcBef>
                <a:spcPts val="1200"/>
              </a:spcBef>
              <a:spcAft>
                <a:spcPts val="0"/>
              </a:spcAft>
              <a:buNone/>
            </a:pPr>
            <a:r>
              <a:rPr lang="fr" sz="1100">
                <a:solidFill>
                  <a:srgbClr val="000000"/>
                </a:solidFill>
                <a:latin typeface="Arial"/>
                <a:ea typeface="Arial"/>
                <a:cs typeface="Arial"/>
                <a:sym typeface="Arial"/>
              </a:rPr>
              <a:t>Elle construit une seule solution, par une suite de décisions définitives sans retour arrière, parmi ces méthodes on cite </a:t>
            </a:r>
            <a:r>
              <a:rPr b="1" lang="fr" sz="1100">
                <a:solidFill>
                  <a:srgbClr val="000000"/>
                </a:solidFill>
                <a:latin typeface="Arial"/>
                <a:ea typeface="Arial"/>
                <a:cs typeface="Arial"/>
                <a:sym typeface="Arial"/>
              </a:rPr>
              <a:t>le plus proche voisin, la plus proche insertion, la plus lointaine insertion et la meilleure insertion.</a:t>
            </a:r>
            <a:endParaRPr b="1" sz="1100">
              <a:solidFill>
                <a:srgbClr val="000000"/>
              </a:solidFill>
              <a:latin typeface="Arial"/>
              <a:ea typeface="Arial"/>
              <a:cs typeface="Arial"/>
              <a:sym typeface="Arial"/>
            </a:endParaRPr>
          </a:p>
          <a:p>
            <a:pPr indent="0" lvl="0" marL="0" rtl="0" algn="l">
              <a:spcBef>
                <a:spcPts val="1200"/>
              </a:spcBef>
              <a:spcAft>
                <a:spcPts val="0"/>
              </a:spcAft>
              <a:buNone/>
            </a:pPr>
            <a:r>
              <a:rPr lang="fr" sz="1100">
                <a:solidFill>
                  <a:srgbClr val="000000"/>
                </a:solidFill>
                <a:latin typeface="Arial"/>
                <a:ea typeface="Arial"/>
                <a:cs typeface="Arial"/>
                <a:sym typeface="Arial"/>
              </a:rPr>
              <a:t>Dans la </a:t>
            </a:r>
            <a:r>
              <a:rPr b="1" i="1" lang="fr" sz="1100">
                <a:solidFill>
                  <a:srgbClr val="000000"/>
                </a:solidFill>
                <a:latin typeface="Arial"/>
                <a:ea typeface="Arial"/>
                <a:cs typeface="Arial"/>
                <a:sym typeface="Arial"/>
              </a:rPr>
              <a:t>méthode du plus proche voisin</a:t>
            </a:r>
            <a:r>
              <a:rPr lang="fr" sz="1100">
                <a:solidFill>
                  <a:srgbClr val="000000"/>
                </a:solidFill>
                <a:latin typeface="Arial"/>
                <a:ea typeface="Arial"/>
                <a:cs typeface="Arial"/>
                <a:sym typeface="Arial"/>
              </a:rPr>
              <a:t>, on part d'un sommet quelconque et à chacune des ( n − 1 )  itérations on relie le dernier sommet atteint au sommet le plus proche au sens coût, puis on relie finalement le dernier sommet au premier sommet choisi.</a:t>
            </a:r>
            <a:endParaRPr sz="1100">
              <a:solidFill>
                <a:srgbClr val="000000"/>
              </a:solidFill>
              <a:latin typeface="Arial"/>
              <a:ea typeface="Arial"/>
              <a:cs typeface="Arial"/>
              <a:sym typeface="Arial"/>
            </a:endParaRPr>
          </a:p>
          <a:p>
            <a:pPr indent="0" lvl="0" marL="0" rtl="0" algn="l">
              <a:spcBef>
                <a:spcPts val="1200"/>
              </a:spcBef>
              <a:spcAft>
                <a:spcPts val="0"/>
              </a:spcAft>
              <a:buNone/>
            </a:pPr>
            <a:r>
              <a:rPr lang="fr" sz="1100">
                <a:solidFill>
                  <a:srgbClr val="000000"/>
                </a:solidFill>
                <a:latin typeface="Arial"/>
                <a:ea typeface="Arial"/>
                <a:cs typeface="Arial"/>
                <a:sym typeface="Arial"/>
              </a:rPr>
              <a:t>Dans les </a:t>
            </a:r>
            <a:r>
              <a:rPr b="1" i="1" lang="fr" sz="1100">
                <a:solidFill>
                  <a:srgbClr val="000000"/>
                </a:solidFill>
                <a:latin typeface="Arial"/>
                <a:ea typeface="Arial"/>
                <a:cs typeface="Arial"/>
                <a:sym typeface="Arial"/>
              </a:rPr>
              <a:t>méthodes d'insertion</a:t>
            </a:r>
            <a:r>
              <a:rPr lang="fr" sz="1100">
                <a:solidFill>
                  <a:srgbClr val="000000"/>
                </a:solidFill>
                <a:latin typeface="Arial"/>
                <a:ea typeface="Arial"/>
                <a:cs typeface="Arial"/>
                <a:sym typeface="Arial"/>
              </a:rPr>
              <a:t>, on part d'un cycle réduit à une boucle au départ, à chaque itération on choisit un sommet libre puis on cherche la position d'insertion </a:t>
            </a:r>
            <a:r>
              <a:rPr lang="fr" sz="1100">
                <a:solidFill>
                  <a:srgbClr val="000000"/>
                </a:solidFill>
                <a:latin typeface="Arial"/>
                <a:ea typeface="Arial"/>
                <a:cs typeface="Arial"/>
                <a:sym typeface="Arial"/>
              </a:rPr>
              <a:t>i  </a:t>
            </a:r>
            <a:r>
              <a:rPr lang="fr" sz="1100">
                <a:solidFill>
                  <a:srgbClr val="000000"/>
                </a:solidFill>
                <a:latin typeface="Arial"/>
                <a:ea typeface="Arial"/>
                <a:cs typeface="Arial"/>
                <a:sym typeface="Arial"/>
              </a:rPr>
              <a:t>et j de cycle qui minimise l'augmentation totale des coûts :</a:t>
            </a:r>
            <a:endParaRPr sz="1100">
              <a:solidFill>
                <a:srgbClr val="000000"/>
              </a:solidFill>
              <a:latin typeface="Arial"/>
              <a:ea typeface="Arial"/>
              <a:cs typeface="Arial"/>
              <a:sym typeface="Arial"/>
            </a:endParaRPr>
          </a:p>
          <a:p>
            <a:pPr indent="-298450" lvl="0" marL="457200" rtl="0" algn="l">
              <a:spcBef>
                <a:spcPts val="1200"/>
              </a:spcBef>
              <a:spcAft>
                <a:spcPts val="0"/>
              </a:spcAft>
              <a:buClr>
                <a:srgbClr val="000000"/>
              </a:buClr>
              <a:buSzPts val="1100"/>
              <a:buFont typeface="Arial"/>
              <a:buChar char="●"/>
            </a:pPr>
            <a:r>
              <a:rPr lang="fr" sz="1100">
                <a:solidFill>
                  <a:srgbClr val="000000"/>
                </a:solidFill>
                <a:latin typeface="Arial"/>
                <a:ea typeface="Arial"/>
                <a:cs typeface="Arial"/>
                <a:sym typeface="Arial"/>
              </a:rPr>
              <a:t>dans </a:t>
            </a:r>
            <a:r>
              <a:rPr b="1" i="1" lang="fr" sz="1100">
                <a:solidFill>
                  <a:srgbClr val="000000"/>
                </a:solidFill>
                <a:latin typeface="Arial"/>
                <a:ea typeface="Arial"/>
                <a:cs typeface="Arial"/>
                <a:sym typeface="Arial"/>
              </a:rPr>
              <a:t>la plus lointaine insertion </a:t>
            </a:r>
            <a:r>
              <a:rPr lang="fr" sz="1100">
                <a:solidFill>
                  <a:srgbClr val="000000"/>
                </a:solidFill>
                <a:latin typeface="Arial"/>
                <a:ea typeface="Arial"/>
                <a:cs typeface="Arial"/>
                <a:sym typeface="Arial"/>
              </a:rPr>
              <a:t>j est le sommet libre le plus loin du cycle au sens des coûts ;</a:t>
            </a:r>
            <a:endParaRPr sz="1100">
              <a:solidFill>
                <a:srgbClr val="000000"/>
              </a:solidFill>
              <a:latin typeface="Arial"/>
              <a:ea typeface="Arial"/>
              <a:cs typeface="Arial"/>
              <a:sym typeface="Arial"/>
            </a:endParaRPr>
          </a:p>
          <a:p>
            <a:pPr indent="-298450" lvl="0" marL="457200" rtl="0" algn="l">
              <a:spcBef>
                <a:spcPts val="0"/>
              </a:spcBef>
              <a:spcAft>
                <a:spcPts val="0"/>
              </a:spcAft>
              <a:buClr>
                <a:srgbClr val="000000"/>
              </a:buClr>
              <a:buSzPts val="1100"/>
              <a:buFont typeface="Arial"/>
              <a:buChar char="●"/>
            </a:pPr>
            <a:r>
              <a:rPr lang="fr" sz="1100">
                <a:solidFill>
                  <a:srgbClr val="000000"/>
                </a:solidFill>
                <a:latin typeface="Arial"/>
                <a:ea typeface="Arial"/>
                <a:cs typeface="Arial"/>
                <a:sym typeface="Arial"/>
              </a:rPr>
              <a:t>dans </a:t>
            </a:r>
            <a:r>
              <a:rPr b="1" lang="fr" sz="1100">
                <a:solidFill>
                  <a:srgbClr val="000000"/>
                </a:solidFill>
                <a:latin typeface="Arial"/>
                <a:ea typeface="Arial"/>
                <a:cs typeface="Arial"/>
                <a:sym typeface="Arial"/>
              </a:rPr>
              <a:t>l</a:t>
            </a:r>
            <a:r>
              <a:rPr b="1" i="1" lang="fr" sz="1100">
                <a:solidFill>
                  <a:srgbClr val="000000"/>
                </a:solidFill>
                <a:latin typeface="Arial"/>
                <a:ea typeface="Arial"/>
                <a:cs typeface="Arial"/>
                <a:sym typeface="Arial"/>
              </a:rPr>
              <a:t>a plus proche insertion</a:t>
            </a:r>
            <a:r>
              <a:rPr lang="fr" sz="1100">
                <a:solidFill>
                  <a:srgbClr val="000000"/>
                </a:solidFill>
                <a:latin typeface="Arial"/>
                <a:ea typeface="Arial"/>
                <a:cs typeface="Arial"/>
                <a:sym typeface="Arial"/>
              </a:rPr>
              <a:t> j est le plus proche du cycle ;</a:t>
            </a:r>
            <a:endParaRPr sz="1100">
              <a:solidFill>
                <a:srgbClr val="000000"/>
              </a:solidFill>
              <a:latin typeface="Arial"/>
              <a:ea typeface="Arial"/>
              <a:cs typeface="Arial"/>
              <a:sym typeface="Arial"/>
            </a:endParaRPr>
          </a:p>
          <a:p>
            <a:pPr indent="-298450" lvl="0" marL="457200" rtl="0" algn="l">
              <a:spcBef>
                <a:spcPts val="0"/>
              </a:spcBef>
              <a:spcAft>
                <a:spcPts val="0"/>
              </a:spcAft>
              <a:buClr>
                <a:srgbClr val="000000"/>
              </a:buClr>
              <a:buSzPts val="1100"/>
              <a:buFont typeface="Arial"/>
              <a:buChar char="●"/>
            </a:pPr>
            <a:r>
              <a:rPr lang="fr" sz="1100">
                <a:solidFill>
                  <a:srgbClr val="000000"/>
                </a:solidFill>
                <a:latin typeface="Arial"/>
                <a:ea typeface="Arial"/>
                <a:cs typeface="Arial"/>
                <a:sym typeface="Arial"/>
              </a:rPr>
              <a:t>dans </a:t>
            </a:r>
            <a:r>
              <a:rPr b="1" lang="fr" sz="1100">
                <a:solidFill>
                  <a:srgbClr val="000000"/>
                </a:solidFill>
                <a:latin typeface="Arial"/>
                <a:ea typeface="Arial"/>
                <a:cs typeface="Arial"/>
                <a:sym typeface="Arial"/>
              </a:rPr>
              <a:t>la </a:t>
            </a:r>
            <a:r>
              <a:rPr b="1" i="1" lang="fr" sz="1100">
                <a:solidFill>
                  <a:srgbClr val="000000"/>
                </a:solidFill>
                <a:latin typeface="Arial"/>
                <a:ea typeface="Arial"/>
                <a:cs typeface="Arial"/>
                <a:sym typeface="Arial"/>
              </a:rPr>
              <a:t>meilleure insertion</a:t>
            </a:r>
            <a:r>
              <a:rPr lang="fr" sz="1100">
                <a:solidFill>
                  <a:srgbClr val="000000"/>
                </a:solidFill>
                <a:latin typeface="Arial"/>
                <a:ea typeface="Arial"/>
                <a:cs typeface="Arial"/>
                <a:sym typeface="Arial"/>
              </a:rPr>
              <a:t> on teste tous les sommets j  non encore insérés et on choisit celui qui donne la plus faible augmentation du coût.</a:t>
            </a:r>
            <a:endParaRPr sz="1100">
              <a:solidFill>
                <a:srgbClr val="000000"/>
              </a:solidFill>
              <a:latin typeface="Arial"/>
              <a:ea typeface="Arial"/>
              <a:cs typeface="Arial"/>
              <a:sym typeface="Arial"/>
            </a:endParaRPr>
          </a:p>
          <a:p>
            <a:pPr indent="0" lvl="0" marL="0" rtl="0" algn="l">
              <a:spcBef>
                <a:spcPts val="1200"/>
              </a:spcBef>
              <a:spcAft>
                <a:spcPts val="1200"/>
              </a:spcAft>
              <a:buNone/>
            </a:pPr>
            <a:r>
              <a:t/>
            </a:r>
            <a:endParaRPr/>
          </a:p>
        </p:txBody>
      </p:sp>
      <p:sp>
        <p:nvSpPr>
          <p:cNvPr id="326" name="Google Shape;326;p19"/>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20"/>
          <p:cNvSpPr txBox="1"/>
          <p:nvPr>
            <p:ph type="title"/>
          </p:nvPr>
        </p:nvSpPr>
        <p:spPr>
          <a:xfrm>
            <a:off x="1303800" y="141375"/>
            <a:ext cx="7030500" cy="9993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fr">
                <a:solidFill>
                  <a:srgbClr val="0000FF"/>
                </a:solidFill>
              </a:rPr>
              <a:t>Algorithme des colonies de fourmis</a:t>
            </a:r>
            <a:endParaRPr>
              <a:solidFill>
                <a:srgbClr val="0000FF"/>
              </a:solidFill>
            </a:endParaRPr>
          </a:p>
        </p:txBody>
      </p:sp>
      <p:sp>
        <p:nvSpPr>
          <p:cNvPr id="332" name="Google Shape;332;p20"/>
          <p:cNvSpPr txBox="1"/>
          <p:nvPr>
            <p:ph idx="1" type="body"/>
          </p:nvPr>
        </p:nvSpPr>
        <p:spPr>
          <a:xfrm>
            <a:off x="601700" y="666825"/>
            <a:ext cx="3822000" cy="4414800"/>
          </a:xfrm>
          <a:prstGeom prst="rect">
            <a:avLst/>
          </a:prstGeom>
        </p:spPr>
        <p:txBody>
          <a:bodyPr anchorCtr="0" anchor="t" bIns="91425" lIns="91425" spcFirstLastPara="1" rIns="91425" wrap="square" tIns="91425">
            <a:normAutofit fontScale="40000"/>
          </a:bodyPr>
          <a:lstStyle/>
          <a:p>
            <a:pPr indent="-261620" lvl="0" marL="457200" rtl="0" algn="l">
              <a:spcBef>
                <a:spcPts val="0"/>
              </a:spcBef>
              <a:spcAft>
                <a:spcPts val="0"/>
              </a:spcAft>
              <a:buSzPct val="43409"/>
              <a:buChar char="●"/>
            </a:pPr>
            <a:r>
              <a:rPr b="1" lang="fr" sz="2994" u="sng"/>
              <a:t>Principe</a:t>
            </a:r>
            <a:r>
              <a:rPr lang="fr" sz="2494"/>
              <a:t>:  </a:t>
            </a:r>
            <a:r>
              <a:rPr lang="fr" sz="2294">
                <a:solidFill>
                  <a:srgbClr val="000000"/>
                </a:solidFill>
                <a:latin typeface="Arial"/>
                <a:ea typeface="Arial"/>
                <a:cs typeface="Arial"/>
                <a:sym typeface="Arial"/>
              </a:rPr>
              <a:t>Les </a:t>
            </a:r>
            <a:r>
              <a:rPr b="1" lang="fr" sz="2294">
                <a:solidFill>
                  <a:srgbClr val="000000"/>
                </a:solidFill>
                <a:latin typeface="Arial"/>
                <a:ea typeface="Arial"/>
                <a:cs typeface="Arial"/>
                <a:sym typeface="Arial"/>
              </a:rPr>
              <a:t>algorithmes de colonies de fourmis</a:t>
            </a:r>
            <a:r>
              <a:rPr lang="fr" sz="2294">
                <a:solidFill>
                  <a:srgbClr val="000000"/>
                </a:solidFill>
                <a:latin typeface="Arial"/>
                <a:ea typeface="Arial"/>
                <a:cs typeface="Arial"/>
                <a:sym typeface="Arial"/>
              </a:rPr>
              <a:t> (</a:t>
            </a:r>
            <a:r>
              <a:rPr i="1" lang="fr" sz="2294">
                <a:solidFill>
                  <a:srgbClr val="000000"/>
                </a:solidFill>
                <a:latin typeface="Arial"/>
                <a:ea typeface="Arial"/>
                <a:cs typeface="Arial"/>
                <a:sym typeface="Arial"/>
              </a:rPr>
              <a:t>ACO</a:t>
            </a:r>
            <a:r>
              <a:rPr lang="fr" sz="2294">
                <a:solidFill>
                  <a:srgbClr val="000000"/>
                </a:solidFill>
                <a:latin typeface="Arial"/>
                <a:ea typeface="Arial"/>
                <a:cs typeface="Arial"/>
                <a:sym typeface="Arial"/>
              </a:rPr>
              <a:t>) s’inspire du</a:t>
            </a:r>
            <a:r>
              <a:rPr lang="fr" sz="2294">
                <a:solidFill>
                  <a:srgbClr val="000000"/>
                </a:solidFill>
                <a:uFill>
                  <a:noFill/>
                </a:uFill>
                <a:latin typeface="Arial"/>
                <a:ea typeface="Arial"/>
                <a:cs typeface="Arial"/>
                <a:sym typeface="Arial"/>
                <a:hlinkClick r:id="rId3">
                  <a:extLst>
                    <a:ext uri="{A12FA001-AC4F-418D-AE19-62706E023703}">
                      <ahyp:hlinkClr val="tx"/>
                    </a:ext>
                  </a:extLst>
                </a:hlinkClick>
              </a:rPr>
              <a:t> comportement</a:t>
            </a:r>
            <a:r>
              <a:rPr lang="fr" sz="2294">
                <a:solidFill>
                  <a:srgbClr val="000000"/>
                </a:solidFill>
                <a:latin typeface="Arial"/>
                <a:ea typeface="Arial"/>
                <a:cs typeface="Arial"/>
                <a:sym typeface="Arial"/>
              </a:rPr>
              <a:t> des</a:t>
            </a:r>
            <a:r>
              <a:rPr lang="fr" sz="2294">
                <a:solidFill>
                  <a:srgbClr val="000000"/>
                </a:solidFill>
                <a:uFill>
                  <a:noFill/>
                </a:uFill>
                <a:latin typeface="Arial"/>
                <a:ea typeface="Arial"/>
                <a:cs typeface="Arial"/>
                <a:sym typeface="Arial"/>
                <a:hlinkClick r:id="rId4">
                  <a:extLst>
                    <a:ext uri="{A12FA001-AC4F-418D-AE19-62706E023703}">
                      <ahyp:hlinkClr val="tx"/>
                    </a:ext>
                  </a:extLst>
                </a:hlinkClick>
              </a:rPr>
              <a:t> fourmis</a:t>
            </a:r>
            <a:r>
              <a:rPr lang="fr" sz="2294">
                <a:solidFill>
                  <a:srgbClr val="000000"/>
                </a:solidFill>
                <a:latin typeface="Arial"/>
                <a:ea typeface="Arial"/>
                <a:cs typeface="Arial"/>
                <a:sym typeface="Arial"/>
              </a:rPr>
              <a:t> qui constituent une famille de</a:t>
            </a:r>
            <a:r>
              <a:rPr lang="fr" sz="2294">
                <a:solidFill>
                  <a:srgbClr val="000000"/>
                </a:solidFill>
                <a:uFill>
                  <a:noFill/>
                </a:uFill>
                <a:latin typeface="Arial"/>
                <a:ea typeface="Arial"/>
                <a:cs typeface="Arial"/>
                <a:sym typeface="Arial"/>
                <a:hlinkClick r:id="rId5">
                  <a:extLst>
                    <a:ext uri="{A12FA001-AC4F-418D-AE19-62706E023703}">
                      <ahyp:hlinkClr val="tx"/>
                    </a:ext>
                  </a:extLst>
                </a:hlinkClick>
              </a:rPr>
              <a:t> métaheuristiques</a:t>
            </a:r>
            <a:r>
              <a:rPr lang="fr" sz="2294">
                <a:solidFill>
                  <a:srgbClr val="000000"/>
                </a:solidFill>
                <a:latin typeface="Arial"/>
                <a:ea typeface="Arial"/>
                <a:cs typeface="Arial"/>
                <a:sym typeface="Arial"/>
              </a:rPr>
              <a:t> d’</a:t>
            </a:r>
            <a:r>
              <a:rPr lang="fr" sz="2294">
                <a:solidFill>
                  <a:srgbClr val="000000"/>
                </a:solidFill>
                <a:uFill>
                  <a:noFill/>
                </a:uFill>
                <a:latin typeface="Arial"/>
                <a:ea typeface="Arial"/>
                <a:cs typeface="Arial"/>
                <a:sym typeface="Arial"/>
                <a:hlinkClick r:id="rId6">
                  <a:extLst>
                    <a:ext uri="{A12FA001-AC4F-418D-AE19-62706E023703}">
                      <ahyp:hlinkClr val="tx"/>
                    </a:ext>
                  </a:extLst>
                </a:hlinkClick>
              </a:rPr>
              <a:t>optimisation</a:t>
            </a:r>
            <a:r>
              <a:rPr lang="fr" sz="2294">
                <a:solidFill>
                  <a:srgbClr val="000000"/>
                </a:solidFill>
                <a:latin typeface="Arial"/>
                <a:ea typeface="Arial"/>
                <a:cs typeface="Arial"/>
                <a:sym typeface="Arial"/>
              </a:rPr>
              <a:t>. </a:t>
            </a:r>
            <a:endParaRPr sz="2294">
              <a:solidFill>
                <a:srgbClr val="000000"/>
              </a:solidFill>
              <a:latin typeface="Arial"/>
              <a:ea typeface="Arial"/>
              <a:cs typeface="Arial"/>
              <a:sym typeface="Arial"/>
            </a:endParaRPr>
          </a:p>
          <a:p>
            <a:pPr indent="0" lvl="0" marL="0" rtl="0" algn="l">
              <a:spcBef>
                <a:spcPts val="1200"/>
              </a:spcBef>
              <a:spcAft>
                <a:spcPts val="0"/>
              </a:spcAft>
              <a:buNone/>
            </a:pPr>
            <a:r>
              <a:rPr lang="fr" sz="2294">
                <a:solidFill>
                  <a:srgbClr val="000000"/>
                </a:solidFill>
                <a:latin typeface="Arial"/>
                <a:ea typeface="Arial"/>
                <a:cs typeface="Arial"/>
                <a:sym typeface="Arial"/>
              </a:rPr>
              <a:t>Il vise notamment à résoudre le</a:t>
            </a:r>
            <a:r>
              <a:rPr lang="fr" sz="2294">
                <a:solidFill>
                  <a:srgbClr val="000000"/>
                </a:solidFill>
                <a:uFill>
                  <a:noFill/>
                </a:uFill>
                <a:latin typeface="Arial"/>
                <a:ea typeface="Arial"/>
                <a:cs typeface="Arial"/>
                <a:sym typeface="Arial"/>
                <a:hlinkClick r:id="rId7">
                  <a:extLst>
                    <a:ext uri="{A12FA001-AC4F-418D-AE19-62706E023703}">
                      <ahyp:hlinkClr val="tx"/>
                    </a:ext>
                  </a:extLst>
                </a:hlinkClick>
              </a:rPr>
              <a:t> problème du voyageur de commerce</a:t>
            </a:r>
            <a:r>
              <a:rPr lang="fr" sz="2294" u="sng">
                <a:solidFill>
                  <a:srgbClr val="000000"/>
                </a:solidFill>
                <a:latin typeface="Arial"/>
                <a:ea typeface="Arial"/>
                <a:cs typeface="Arial"/>
                <a:sym typeface="Arial"/>
              </a:rPr>
              <a:t>,</a:t>
            </a:r>
            <a:r>
              <a:rPr lang="fr" sz="2294">
                <a:solidFill>
                  <a:srgbClr val="000000"/>
                </a:solidFill>
                <a:latin typeface="Arial"/>
                <a:ea typeface="Arial"/>
                <a:cs typeface="Arial"/>
                <a:sym typeface="Arial"/>
              </a:rPr>
              <a:t> où le but est de trouver le plus court chemin permettant de relier un ensemble de villes.</a:t>
            </a:r>
            <a:endParaRPr sz="2294">
              <a:solidFill>
                <a:srgbClr val="000000"/>
              </a:solidFill>
              <a:latin typeface="Arial"/>
              <a:ea typeface="Arial"/>
              <a:cs typeface="Arial"/>
              <a:sym typeface="Arial"/>
            </a:endParaRPr>
          </a:p>
          <a:p>
            <a:pPr indent="0" lvl="0" marL="0" rtl="0" algn="l">
              <a:spcBef>
                <a:spcPts val="1200"/>
              </a:spcBef>
              <a:spcAft>
                <a:spcPts val="0"/>
              </a:spcAft>
              <a:buNone/>
            </a:pPr>
            <a:r>
              <a:rPr lang="fr" sz="2294">
                <a:solidFill>
                  <a:srgbClr val="000000"/>
                </a:solidFill>
                <a:latin typeface="Arial"/>
                <a:ea typeface="Arial"/>
                <a:cs typeface="Arial"/>
                <a:sym typeface="Arial"/>
              </a:rPr>
              <a:t>L’algorithme général est relativement simple, et repose sur un ensemble de fourmis, chacune parcourant un trajet parmi ceux possibles. À chaque étape, la fourmi choisit de passer d’une ville à une autre en fonction de quelques règles :</a:t>
            </a:r>
            <a:endParaRPr sz="2294">
              <a:solidFill>
                <a:srgbClr val="000000"/>
              </a:solidFill>
              <a:latin typeface="Arial"/>
              <a:ea typeface="Arial"/>
              <a:cs typeface="Arial"/>
              <a:sym typeface="Arial"/>
            </a:endParaRPr>
          </a:p>
          <a:p>
            <a:pPr indent="-286886" lvl="0" marL="457200" rtl="0" algn="l">
              <a:spcBef>
                <a:spcPts val="1200"/>
              </a:spcBef>
              <a:spcAft>
                <a:spcPts val="0"/>
              </a:spcAft>
              <a:buClr>
                <a:srgbClr val="000000"/>
              </a:buClr>
              <a:buSzPct val="100000"/>
              <a:buFont typeface="Arial"/>
              <a:buAutoNum type="arabicPeriod"/>
            </a:pPr>
            <a:r>
              <a:rPr lang="fr" sz="2294">
                <a:solidFill>
                  <a:srgbClr val="000000"/>
                </a:solidFill>
                <a:latin typeface="Arial"/>
                <a:ea typeface="Arial"/>
                <a:cs typeface="Arial"/>
                <a:sym typeface="Arial"/>
              </a:rPr>
              <a:t>elle ne peut visiter qu’une fois chaque ville ;</a:t>
            </a:r>
            <a:endParaRPr sz="2294">
              <a:solidFill>
                <a:srgbClr val="000000"/>
              </a:solidFill>
              <a:latin typeface="Arial"/>
              <a:ea typeface="Arial"/>
              <a:cs typeface="Arial"/>
              <a:sym typeface="Arial"/>
            </a:endParaRPr>
          </a:p>
          <a:p>
            <a:pPr indent="-286886" lvl="0" marL="457200" rtl="0" algn="l">
              <a:spcBef>
                <a:spcPts val="0"/>
              </a:spcBef>
              <a:spcAft>
                <a:spcPts val="0"/>
              </a:spcAft>
              <a:buClr>
                <a:srgbClr val="000000"/>
              </a:buClr>
              <a:buSzPct val="100000"/>
              <a:buFont typeface="Arial"/>
              <a:buAutoNum type="arabicPeriod"/>
            </a:pPr>
            <a:r>
              <a:rPr lang="fr" sz="2294">
                <a:solidFill>
                  <a:srgbClr val="000000"/>
                </a:solidFill>
                <a:latin typeface="Arial"/>
                <a:ea typeface="Arial"/>
                <a:cs typeface="Arial"/>
                <a:sym typeface="Arial"/>
              </a:rPr>
              <a:t>plus une ville est loin, moins elle a de chance d’être choisie (c’est la « visibilité ») ;</a:t>
            </a:r>
            <a:endParaRPr sz="2294">
              <a:solidFill>
                <a:srgbClr val="000000"/>
              </a:solidFill>
              <a:latin typeface="Arial"/>
              <a:ea typeface="Arial"/>
              <a:cs typeface="Arial"/>
              <a:sym typeface="Arial"/>
            </a:endParaRPr>
          </a:p>
          <a:p>
            <a:pPr indent="-286886" lvl="0" marL="457200" rtl="0" algn="l">
              <a:spcBef>
                <a:spcPts val="0"/>
              </a:spcBef>
              <a:spcAft>
                <a:spcPts val="0"/>
              </a:spcAft>
              <a:buClr>
                <a:srgbClr val="000000"/>
              </a:buClr>
              <a:buSzPct val="100000"/>
              <a:buFont typeface="Arial"/>
              <a:buAutoNum type="arabicPeriod"/>
            </a:pPr>
            <a:r>
              <a:rPr lang="fr" sz="2294">
                <a:solidFill>
                  <a:srgbClr val="000000"/>
                </a:solidFill>
                <a:latin typeface="Arial"/>
                <a:ea typeface="Arial"/>
                <a:cs typeface="Arial"/>
                <a:sym typeface="Arial"/>
              </a:rPr>
              <a:t>plus l'intensité de la piste de phéromone déposée sur l’arête entre deux villes est grande, plus le trajet aura de chance d’être choisi ;</a:t>
            </a:r>
            <a:endParaRPr sz="2294">
              <a:solidFill>
                <a:srgbClr val="000000"/>
              </a:solidFill>
              <a:latin typeface="Arial"/>
              <a:ea typeface="Arial"/>
              <a:cs typeface="Arial"/>
              <a:sym typeface="Arial"/>
            </a:endParaRPr>
          </a:p>
          <a:p>
            <a:pPr indent="-286886" lvl="0" marL="457200" rtl="0" algn="l">
              <a:spcBef>
                <a:spcPts val="0"/>
              </a:spcBef>
              <a:spcAft>
                <a:spcPts val="0"/>
              </a:spcAft>
              <a:buClr>
                <a:srgbClr val="000000"/>
              </a:buClr>
              <a:buSzPct val="100000"/>
              <a:buFont typeface="Arial"/>
              <a:buAutoNum type="arabicPeriod"/>
            </a:pPr>
            <a:r>
              <a:rPr lang="fr" sz="2294">
                <a:solidFill>
                  <a:srgbClr val="000000"/>
                </a:solidFill>
                <a:latin typeface="Arial"/>
                <a:ea typeface="Arial"/>
                <a:cs typeface="Arial"/>
                <a:sym typeface="Arial"/>
              </a:rPr>
              <a:t>une fois son trajet terminé, la fourmi dépose, sur l’ensemble des arêtes parcourues, plus de phéromones si le trajet est court ;</a:t>
            </a:r>
            <a:endParaRPr sz="2294">
              <a:solidFill>
                <a:srgbClr val="000000"/>
              </a:solidFill>
              <a:latin typeface="Arial"/>
              <a:ea typeface="Arial"/>
              <a:cs typeface="Arial"/>
              <a:sym typeface="Arial"/>
            </a:endParaRPr>
          </a:p>
          <a:p>
            <a:pPr indent="-286886" lvl="0" marL="457200" rtl="0" algn="l">
              <a:spcBef>
                <a:spcPts val="0"/>
              </a:spcBef>
              <a:spcAft>
                <a:spcPts val="0"/>
              </a:spcAft>
              <a:buClr>
                <a:srgbClr val="000000"/>
              </a:buClr>
              <a:buSzPct val="100000"/>
              <a:buFont typeface="Arial"/>
              <a:buAutoNum type="arabicPeriod"/>
            </a:pPr>
            <a:r>
              <a:rPr lang="fr" sz="2294">
                <a:solidFill>
                  <a:srgbClr val="000000"/>
                </a:solidFill>
                <a:latin typeface="Arial"/>
                <a:ea typeface="Arial"/>
                <a:cs typeface="Arial"/>
                <a:sym typeface="Arial"/>
              </a:rPr>
              <a:t>les pistes de phéromones s’évaporent à chaque</a:t>
            </a:r>
            <a:r>
              <a:rPr lang="fr" sz="2294">
                <a:solidFill>
                  <a:srgbClr val="000000"/>
                </a:solidFill>
                <a:uFill>
                  <a:noFill/>
                </a:uFill>
                <a:latin typeface="Arial"/>
                <a:ea typeface="Arial"/>
                <a:cs typeface="Arial"/>
                <a:sym typeface="Arial"/>
                <a:hlinkClick r:id="rId8">
                  <a:extLst>
                    <a:ext uri="{A12FA001-AC4F-418D-AE19-62706E023703}">
                      <ahyp:hlinkClr val="tx"/>
                    </a:ext>
                  </a:extLst>
                </a:hlinkClick>
              </a:rPr>
              <a:t> itération</a:t>
            </a:r>
            <a:r>
              <a:rPr lang="fr" sz="2294">
                <a:solidFill>
                  <a:srgbClr val="000000"/>
                </a:solidFill>
                <a:latin typeface="Arial"/>
                <a:ea typeface="Arial"/>
                <a:cs typeface="Arial"/>
                <a:sym typeface="Arial"/>
              </a:rPr>
              <a:t>.</a:t>
            </a:r>
            <a:endParaRPr sz="2294">
              <a:solidFill>
                <a:srgbClr val="000000"/>
              </a:solidFill>
              <a:latin typeface="Arial"/>
              <a:ea typeface="Arial"/>
              <a:cs typeface="Arial"/>
              <a:sym typeface="Arial"/>
            </a:endParaRPr>
          </a:p>
          <a:p>
            <a:pPr indent="0" lvl="0" marL="0" rtl="0" algn="l">
              <a:spcBef>
                <a:spcPts val="1200"/>
              </a:spcBef>
              <a:spcAft>
                <a:spcPts val="0"/>
              </a:spcAft>
              <a:buNone/>
            </a:pPr>
            <a:r>
              <a:t/>
            </a:r>
            <a:endParaRPr sz="1100">
              <a:solidFill>
                <a:srgbClr val="000000"/>
              </a:solidFill>
              <a:latin typeface="Arial"/>
              <a:ea typeface="Arial"/>
              <a:cs typeface="Arial"/>
              <a:sym typeface="Arial"/>
            </a:endParaRPr>
          </a:p>
          <a:p>
            <a:pPr indent="0" lvl="0" marL="0" rtl="0" algn="l">
              <a:spcBef>
                <a:spcPts val="1200"/>
              </a:spcBef>
              <a:spcAft>
                <a:spcPts val="1200"/>
              </a:spcAft>
              <a:buNone/>
            </a:pPr>
            <a:r>
              <a:t/>
            </a:r>
            <a:endParaRPr sz="1100">
              <a:solidFill>
                <a:srgbClr val="000000"/>
              </a:solidFill>
              <a:latin typeface="Arial"/>
              <a:ea typeface="Arial"/>
              <a:cs typeface="Arial"/>
              <a:sym typeface="Arial"/>
            </a:endParaRPr>
          </a:p>
        </p:txBody>
      </p:sp>
      <p:pic>
        <p:nvPicPr>
          <p:cNvPr id="333" name="Google Shape;333;p20"/>
          <p:cNvPicPr preferRelativeResize="0"/>
          <p:nvPr/>
        </p:nvPicPr>
        <p:blipFill>
          <a:blip r:embed="rId9">
            <a:alphaModFix/>
          </a:blip>
          <a:stretch>
            <a:fillRect/>
          </a:stretch>
        </p:blipFill>
        <p:spPr>
          <a:xfrm>
            <a:off x="4429125" y="931123"/>
            <a:ext cx="4248150" cy="4150475"/>
          </a:xfrm>
          <a:prstGeom prst="rect">
            <a:avLst/>
          </a:prstGeom>
          <a:noFill/>
          <a:ln>
            <a:noFill/>
          </a:ln>
        </p:spPr>
      </p:pic>
      <p:sp>
        <p:nvSpPr>
          <p:cNvPr id="334" name="Google Shape;334;p20"/>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21"/>
          <p:cNvSpPr txBox="1"/>
          <p:nvPr>
            <p:ph type="title"/>
          </p:nvPr>
        </p:nvSpPr>
        <p:spPr>
          <a:xfrm>
            <a:off x="1303800" y="-11025"/>
            <a:ext cx="7030500" cy="4239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fr"/>
              <a:t>Formulation Mathématique</a:t>
            </a:r>
            <a:endParaRPr/>
          </a:p>
        </p:txBody>
      </p:sp>
      <p:sp>
        <p:nvSpPr>
          <p:cNvPr id="340" name="Google Shape;340;p21"/>
          <p:cNvSpPr txBox="1"/>
          <p:nvPr>
            <p:ph idx="1" type="body"/>
          </p:nvPr>
        </p:nvSpPr>
        <p:spPr>
          <a:xfrm>
            <a:off x="1171000" y="489075"/>
            <a:ext cx="7888200" cy="1417800"/>
          </a:xfrm>
          <a:prstGeom prst="rect">
            <a:avLst/>
          </a:prstGeom>
        </p:spPr>
        <p:txBody>
          <a:bodyPr anchorCtr="0" anchor="t" bIns="91425" lIns="91425" spcFirstLastPara="1" rIns="91425" wrap="square" tIns="91425">
            <a:normAutofit fontScale="25000" lnSpcReduction="20000"/>
          </a:bodyPr>
          <a:lstStyle/>
          <a:p>
            <a:pPr indent="0" lvl="0" marL="0" rtl="0" algn="l">
              <a:spcBef>
                <a:spcPts val="0"/>
              </a:spcBef>
              <a:spcAft>
                <a:spcPts val="0"/>
              </a:spcAft>
              <a:buNone/>
            </a:pPr>
            <a:r>
              <a:rPr lang="fr" sz="5544"/>
              <a:t>La fourmi va tenir compte de 2 facteurs principaux dans le choix du chemin optimal:</a:t>
            </a:r>
            <a:endParaRPr sz="5544"/>
          </a:p>
          <a:p>
            <a:pPr indent="-316621" lvl="0" marL="457200" rtl="0" algn="l">
              <a:spcBef>
                <a:spcPts val="1200"/>
              </a:spcBef>
              <a:spcAft>
                <a:spcPts val="0"/>
              </a:spcAft>
              <a:buSzPct val="100000"/>
              <a:buChar char="●"/>
            </a:pPr>
            <a:r>
              <a:rPr b="1" lang="fr" sz="5544" u="sng"/>
              <a:t>La distance</a:t>
            </a:r>
            <a:r>
              <a:rPr lang="fr" sz="5544"/>
              <a:t>, qui sera privilégiée au départ par la fourmi.</a:t>
            </a:r>
            <a:endParaRPr sz="5544"/>
          </a:p>
          <a:p>
            <a:pPr indent="-316621" lvl="0" marL="457200" rtl="0" algn="l">
              <a:spcBef>
                <a:spcPts val="0"/>
              </a:spcBef>
              <a:spcAft>
                <a:spcPts val="0"/>
              </a:spcAft>
              <a:buSzPct val="100000"/>
              <a:buChar char="●"/>
            </a:pPr>
            <a:r>
              <a:rPr b="1" lang="fr" sz="5544" u="sng"/>
              <a:t>Le taux de phéromones</a:t>
            </a:r>
            <a:r>
              <a:rPr lang="fr" sz="5544"/>
              <a:t> qui sera déposé et qui sera de plus en plus important au fur et à mesure que le choix du chemin converge vers la solution optimal. On a une rétroaction positive (quantité de phéromones déposées) et négatives ( évaporation des phéromones).</a:t>
            </a:r>
            <a:endParaRPr sz="5544"/>
          </a:p>
          <a:p>
            <a:pPr indent="0" lvl="0" marL="0" rtl="0" algn="l">
              <a:spcBef>
                <a:spcPts val="1200"/>
              </a:spcBef>
              <a:spcAft>
                <a:spcPts val="0"/>
              </a:spcAft>
              <a:buNone/>
            </a:pPr>
            <a:r>
              <a:rPr lang="fr"/>
              <a:t>    </a:t>
            </a:r>
            <a:endParaRPr/>
          </a:p>
          <a:p>
            <a:pPr indent="0" lvl="0" marL="457200" rtl="0" algn="l">
              <a:spcBef>
                <a:spcPts val="1200"/>
              </a:spcBef>
              <a:spcAft>
                <a:spcPts val="1200"/>
              </a:spcAft>
              <a:buNone/>
            </a:pPr>
            <a:r>
              <a:t/>
            </a:r>
            <a:endParaRPr/>
          </a:p>
        </p:txBody>
      </p:sp>
      <p:pic>
        <p:nvPicPr>
          <p:cNvPr id="341" name="Google Shape;341;p21"/>
          <p:cNvPicPr preferRelativeResize="0"/>
          <p:nvPr/>
        </p:nvPicPr>
        <p:blipFill>
          <a:blip r:embed="rId3">
            <a:alphaModFix/>
          </a:blip>
          <a:stretch>
            <a:fillRect/>
          </a:stretch>
        </p:blipFill>
        <p:spPr>
          <a:xfrm>
            <a:off x="3962400" y="2059225"/>
            <a:ext cx="4944651" cy="2931875"/>
          </a:xfrm>
          <a:prstGeom prst="rect">
            <a:avLst/>
          </a:prstGeom>
          <a:noFill/>
          <a:ln>
            <a:noFill/>
          </a:ln>
        </p:spPr>
      </p:pic>
      <p:sp>
        <p:nvSpPr>
          <p:cNvPr id="342" name="Google Shape;342;p21"/>
          <p:cNvSpPr txBox="1"/>
          <p:nvPr/>
        </p:nvSpPr>
        <p:spPr>
          <a:xfrm>
            <a:off x="1293000" y="1973075"/>
            <a:ext cx="24396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a:latin typeface="Nunito"/>
                <a:ea typeface="Nunito"/>
                <a:cs typeface="Nunito"/>
                <a:sym typeface="Nunito"/>
              </a:rPr>
              <a:t>On va déterminer les matrices de coût (distance) et de phéromones.</a:t>
            </a:r>
            <a:endParaRPr>
              <a:latin typeface="Nunito"/>
              <a:ea typeface="Nunito"/>
              <a:cs typeface="Nunito"/>
              <a:sym typeface="Nunito"/>
            </a:endParaRPr>
          </a:p>
        </p:txBody>
      </p:sp>
      <p:sp>
        <p:nvSpPr>
          <p:cNvPr id="343" name="Google Shape;343;p21"/>
          <p:cNvSpPr txBox="1"/>
          <p:nvPr/>
        </p:nvSpPr>
        <p:spPr>
          <a:xfrm>
            <a:off x="1328600" y="2898150"/>
            <a:ext cx="2205900" cy="1908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a:latin typeface="Nunito"/>
                <a:ea typeface="Nunito"/>
                <a:cs typeface="Nunito"/>
                <a:sym typeface="Nunito"/>
              </a:rPr>
              <a:t>L’objectif étant de jouer sur ces deux paramètres et de calculer quelle va être la probabilité qu’une fourmi choisisse un chemin plutôt qu’un autre en fonction de ces deux paramètres..</a:t>
            </a:r>
            <a:endParaRPr>
              <a:latin typeface="Nunito"/>
              <a:ea typeface="Nunito"/>
              <a:cs typeface="Nunito"/>
              <a:sym typeface="Nunito"/>
            </a:endParaRPr>
          </a:p>
        </p:txBody>
      </p:sp>
      <p:sp>
        <p:nvSpPr>
          <p:cNvPr id="344" name="Google Shape;344;p21"/>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